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7" r:id="rId4"/>
    <p:sldId id="277" r:id="rId5"/>
    <p:sldId id="258" r:id="rId6"/>
    <p:sldId id="259" r:id="rId7"/>
    <p:sldId id="260" r:id="rId8"/>
    <p:sldId id="261" r:id="rId9"/>
    <p:sldId id="262" r:id="rId10"/>
    <p:sldId id="292" r:id="rId11"/>
    <p:sldId id="298" r:id="rId12"/>
    <p:sldId id="290" r:id="rId13"/>
    <p:sldId id="291" r:id="rId14"/>
    <p:sldId id="288" r:id="rId15"/>
    <p:sldId id="289" r:id="rId16"/>
    <p:sldId id="299" r:id="rId17"/>
    <p:sldId id="300" r:id="rId18"/>
    <p:sldId id="278" r:id="rId19"/>
    <p:sldId id="272" r:id="rId20"/>
    <p:sldId id="266" r:id="rId21"/>
    <p:sldId id="285" r:id="rId22"/>
    <p:sldId id="286" r:id="rId23"/>
    <p:sldId id="283" r:id="rId24"/>
    <p:sldId id="267" r:id="rId25"/>
    <p:sldId id="296" r:id="rId26"/>
    <p:sldId id="270" r:id="rId27"/>
    <p:sldId id="280" r:id="rId28"/>
    <p:sldId id="264" r:id="rId29"/>
    <p:sldId id="269" r:id="rId30"/>
    <p:sldId id="271" r:id="rId31"/>
    <p:sldId id="265" r:id="rId32"/>
    <p:sldId id="273" r:id="rId33"/>
    <p:sldId id="274" r:id="rId34"/>
    <p:sldId id="275" r:id="rId35"/>
    <p:sldId id="279" r:id="rId36"/>
    <p:sldId id="295" r:id="rId37"/>
    <p:sldId id="30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F257FE3-E04A-574C-A833-C1E369B60854}"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167318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257FE3-E04A-574C-A833-C1E369B60854}"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132459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257FE3-E04A-574C-A833-C1E369B60854}"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300723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257FE3-E04A-574C-A833-C1E369B60854}"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379633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F257FE3-E04A-574C-A833-C1E369B60854}"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392919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F257FE3-E04A-574C-A833-C1E369B60854}"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14771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F257FE3-E04A-574C-A833-C1E369B60854}" type="datetimeFigureOut">
              <a:rPr lang="en-US" smtClean="0"/>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43958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F257FE3-E04A-574C-A833-C1E369B60854}" type="datetimeFigureOut">
              <a:rPr lang="en-US" smtClean="0"/>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156918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7FE3-E04A-574C-A833-C1E369B60854}" type="datetimeFigureOut">
              <a:rPr lang="en-US" smtClean="0"/>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73285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257FE3-E04A-574C-A833-C1E369B60854}"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247656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257FE3-E04A-574C-A833-C1E369B60854}"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B63D-A67C-C247-BC9E-3FD82E816EA6}" type="slidenum">
              <a:rPr lang="en-US" smtClean="0"/>
              <a:t>‹#›</a:t>
            </a:fld>
            <a:endParaRPr lang="en-US"/>
          </a:p>
        </p:txBody>
      </p:sp>
    </p:spTree>
    <p:extLst>
      <p:ext uri="{BB962C8B-B14F-4D97-AF65-F5344CB8AC3E}">
        <p14:creationId xmlns:p14="http://schemas.microsoft.com/office/powerpoint/2010/main" val="125534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7FE3-E04A-574C-A833-C1E369B60854}" type="datetimeFigureOut">
              <a:rPr lang="en-US" smtClean="0"/>
              <a:t>3/2/2017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BB63D-A67C-C247-BC9E-3FD82E816EA6}" type="slidenum">
              <a:rPr lang="en-US" smtClean="0"/>
              <a:t>‹#›</a:t>
            </a:fld>
            <a:endParaRPr lang="en-US"/>
          </a:p>
        </p:txBody>
      </p:sp>
    </p:spTree>
    <p:extLst>
      <p:ext uri="{BB962C8B-B14F-4D97-AF65-F5344CB8AC3E}">
        <p14:creationId xmlns:p14="http://schemas.microsoft.com/office/powerpoint/2010/main" val="1563488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lmouthartgallery.com/Collection/Automata_Collecti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Performing Objects/</a:t>
            </a:r>
            <a:br>
              <a:rPr lang="en-US" dirty="0" smtClean="0"/>
            </a:br>
            <a:r>
              <a:rPr lang="en-US" dirty="0" smtClean="0"/>
              <a:t>Performing Philosophy</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Performance Philosophy conference</a:t>
            </a:r>
          </a:p>
          <a:p>
            <a:r>
              <a:rPr lang="en-US" dirty="0" smtClean="0"/>
              <a:t>University of Chicago</a:t>
            </a:r>
          </a:p>
          <a:p>
            <a:r>
              <a:rPr lang="en-US" dirty="0" smtClean="0"/>
              <a:t>April 10-12, 2015</a:t>
            </a:r>
          </a:p>
          <a:p>
            <a:endParaRPr lang="en-US" dirty="0"/>
          </a:p>
          <a:p>
            <a:r>
              <a:rPr lang="en-US" smtClean="0"/>
              <a:t>Dr. </a:t>
            </a:r>
            <a:r>
              <a:rPr lang="en-US" dirty="0" smtClean="0"/>
              <a:t>Carolyn Shapiro, Falmouth University</a:t>
            </a:r>
          </a:p>
          <a:p>
            <a:endParaRPr lang="en-US" dirty="0"/>
          </a:p>
        </p:txBody>
      </p:sp>
    </p:spTree>
    <p:extLst>
      <p:ext uri="{BB962C8B-B14F-4D97-AF65-F5344CB8AC3E}">
        <p14:creationId xmlns:p14="http://schemas.microsoft.com/office/powerpoint/2010/main" val="152134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2000" dirty="0" smtClean="0"/>
              <a:t>Wolfgang De </a:t>
            </a:r>
            <a:r>
              <a:rPr lang="en-US" sz="2000" dirty="0" err="1" smtClean="0"/>
              <a:t>Kempelin’s</a:t>
            </a:r>
            <a:r>
              <a:rPr lang="en-US" sz="2000" dirty="0" smtClean="0"/>
              <a:t> automaton Chess-Player </a:t>
            </a:r>
            <a:br>
              <a:rPr lang="en-US" sz="2000" dirty="0" smtClean="0"/>
            </a:br>
            <a:r>
              <a:rPr lang="en-US" sz="2000" dirty="0" smtClean="0"/>
              <a:t>(built 1769, circulated through mid-19</a:t>
            </a:r>
            <a:r>
              <a:rPr lang="en-US" sz="2000" baseline="30000" dirty="0" smtClean="0"/>
              <a:t>th</a:t>
            </a:r>
            <a:r>
              <a:rPr lang="en-US" sz="2000" dirty="0" smtClean="0"/>
              <a:t> century)</a:t>
            </a:r>
            <a:br>
              <a:rPr lang="en-US" sz="2000" dirty="0" smtClean="0"/>
            </a:br>
            <a:r>
              <a:rPr lang="en-US" sz="2000" dirty="0" smtClean="0"/>
              <a:t>“</a:t>
            </a:r>
            <a:r>
              <a:rPr lang="en-US" sz="2000" i="1" dirty="0" smtClean="0"/>
              <a:t>It was a false automaton which by itself caused more talk than all the others put together, and also acquired a European reputation.”</a:t>
            </a:r>
            <a:r>
              <a:rPr lang="en-US" sz="2000" dirty="0" smtClean="0"/>
              <a:t> </a:t>
            </a:r>
            <a:r>
              <a:rPr lang="en-US" sz="1800" dirty="0" smtClean="0"/>
              <a:t>Alfred </a:t>
            </a:r>
            <a:r>
              <a:rPr lang="en-US" sz="1800" dirty="0" err="1" smtClean="0"/>
              <a:t>Chapius</a:t>
            </a:r>
            <a:r>
              <a:rPr lang="en-US" sz="1800" dirty="0" smtClean="0"/>
              <a:t> and Edmond </a:t>
            </a:r>
            <a:r>
              <a:rPr lang="en-US" sz="1800" dirty="0" err="1" smtClean="0"/>
              <a:t>Droz</a:t>
            </a:r>
            <a:r>
              <a:rPr lang="en-US" sz="1800" dirty="0" smtClean="0"/>
              <a:t>, </a:t>
            </a:r>
            <a:r>
              <a:rPr lang="en-US" sz="1800" i="1" dirty="0" smtClean="0"/>
              <a:t>Automata: A Historical and Technological Study</a:t>
            </a:r>
            <a:r>
              <a:rPr lang="en-US" sz="1800" dirty="0" smtClean="0"/>
              <a:t>, 1958, as cited by Catherine Liu.</a:t>
            </a:r>
            <a:endParaRPr lang="en-US" sz="1800" dirty="0"/>
          </a:p>
        </p:txBody>
      </p:sp>
      <p:pic>
        <p:nvPicPr>
          <p:cNvPr id="5" name="Content Placeholder 4"/>
          <p:cNvPicPr>
            <a:picLocks noGrp="1"/>
          </p:cNvPicPr>
          <p:nvPr>
            <p:ph sz="half" idx="2"/>
          </p:nvPr>
        </p:nvPicPr>
        <p:blipFill>
          <a:blip r:embed="rId2">
            <a:extLst>
              <a:ext uri="{28A0092B-C50C-407E-A947-70E740481C1C}">
                <a14:useLocalDpi xmlns:a14="http://schemas.microsoft.com/office/drawing/2010/main" val="0"/>
              </a:ext>
            </a:extLst>
          </a:blip>
          <a:srcRect t="-38474" b="-38474"/>
          <a:stretch>
            <a:fillRect/>
          </a:stretch>
        </p:blipFill>
        <p:spPr bwMode="auto">
          <a:prstGeom prst="rect">
            <a:avLst/>
          </a:prstGeom>
          <a:noFill/>
          <a:ln>
            <a:noFill/>
          </a:ln>
        </p:spPr>
      </p:pic>
      <p:pic>
        <p:nvPicPr>
          <p:cNvPr id="6" name="Content Placeholder 5"/>
          <p:cNvPicPr>
            <a:picLocks noGrp="1"/>
          </p:cNvPicPr>
          <p:nvPr>
            <p:ph sz="half" idx="1"/>
          </p:nvPr>
        </p:nvPicPr>
        <p:blipFill>
          <a:blip r:embed="rId3">
            <a:extLst>
              <a:ext uri="{28A0092B-C50C-407E-A947-70E740481C1C}">
                <a14:useLocalDpi xmlns:a14="http://schemas.microsoft.com/office/drawing/2010/main" val="0"/>
              </a:ext>
            </a:extLst>
          </a:blip>
          <a:srcRect t="-14284" b="-14284"/>
          <a:stretch>
            <a:fillRect/>
          </a:stretch>
        </p:blipFill>
        <p:spPr bwMode="auto">
          <a:prstGeom prst="rect">
            <a:avLst/>
          </a:prstGeom>
          <a:noFill/>
          <a:ln>
            <a:noFill/>
          </a:ln>
        </p:spPr>
      </p:pic>
    </p:spTree>
    <p:extLst>
      <p:ext uri="{BB962C8B-B14F-4D97-AF65-F5344CB8AC3E}">
        <p14:creationId xmlns:p14="http://schemas.microsoft.com/office/powerpoint/2010/main" val="3072425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Walter Benjamin, “Theses on the Philosophy of History” </a:t>
            </a:r>
            <a:endParaRPr lang="en-US" dirty="0"/>
          </a:p>
        </p:txBody>
      </p:sp>
      <p:sp>
        <p:nvSpPr>
          <p:cNvPr id="3" name="Content Placeholder 2"/>
          <p:cNvSpPr>
            <a:spLocks noGrp="1"/>
          </p:cNvSpPr>
          <p:nvPr>
            <p:ph idx="1"/>
          </p:nvPr>
        </p:nvSpPr>
        <p:spPr/>
        <p:txBody>
          <a:bodyPr>
            <a:normAutofit lnSpcReduction="10000"/>
          </a:bodyPr>
          <a:lstStyle/>
          <a:p>
            <a:r>
              <a:rPr lang="en-US" dirty="0" smtClean="0"/>
              <a:t>de </a:t>
            </a:r>
            <a:r>
              <a:rPr lang="en-US" dirty="0" err="1" smtClean="0"/>
              <a:t>Kempelen’s</a:t>
            </a:r>
            <a:r>
              <a:rPr lang="en-US" dirty="0" smtClean="0"/>
              <a:t> </a:t>
            </a:r>
            <a:r>
              <a:rPr lang="en-US" dirty="0"/>
              <a:t>Chess-playing automaton/</a:t>
            </a:r>
            <a:r>
              <a:rPr lang="en-US" dirty="0" smtClean="0"/>
              <a:t>puppet: has a </a:t>
            </a:r>
            <a:r>
              <a:rPr lang="en-US" dirty="0"/>
              <a:t>“philosophical counterpart” in “historical materialism”</a:t>
            </a:r>
            <a:r>
              <a:rPr lang="en-US" dirty="0" smtClean="0"/>
              <a:t>. (Thesis I)</a:t>
            </a:r>
          </a:p>
          <a:p>
            <a:endParaRPr lang="en-US" dirty="0" smtClean="0"/>
          </a:p>
          <a:p>
            <a:r>
              <a:rPr lang="en-US" dirty="0" smtClean="0"/>
              <a:t>Historical materialism differs from historicism in that “thinking suddenly stops in a configuration pregnant with tensions… </a:t>
            </a:r>
            <a:r>
              <a:rPr lang="en-US" dirty="0" err="1" smtClean="0"/>
              <a:t>giv</a:t>
            </a:r>
            <a:r>
              <a:rPr lang="en-US" dirty="0" smtClean="0"/>
              <a:t>[</a:t>
            </a:r>
            <a:r>
              <a:rPr lang="en-US" dirty="0" err="1" smtClean="0"/>
              <a:t>ing</a:t>
            </a:r>
            <a:r>
              <a:rPr lang="en-US" dirty="0" smtClean="0"/>
              <a:t>] that configuration a shock, by which it crystallizes into a monad.” (Thesis XVII)</a:t>
            </a:r>
            <a:endParaRPr lang="en-US" dirty="0"/>
          </a:p>
          <a:p>
            <a:endParaRPr lang="en-US" dirty="0"/>
          </a:p>
        </p:txBody>
      </p:sp>
    </p:spTree>
    <p:extLst>
      <p:ext uri="{BB962C8B-B14F-4D97-AF65-F5344CB8AC3E}">
        <p14:creationId xmlns:p14="http://schemas.microsoft.com/office/powerpoint/2010/main" val="68970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
            </a:r>
            <a:br>
              <a:rPr lang="en-US" sz="3100" dirty="0" smtClean="0"/>
            </a:br>
            <a:r>
              <a:rPr lang="en-US" sz="3600" dirty="0" smtClean="0"/>
              <a:t>Catherine Liu,</a:t>
            </a:r>
            <a:r>
              <a:rPr lang="en-US" sz="3600" i="1" dirty="0"/>
              <a:t> Copy Machines: Taking Notes for the Automaton</a:t>
            </a:r>
            <a:r>
              <a:rPr lang="en-US" sz="3600" dirty="0"/>
              <a:t>, (U. of Minnesota P, 2000)</a:t>
            </a:r>
            <a:br>
              <a:rPr lang="en-US" sz="3600" dirty="0"/>
            </a:br>
            <a:r>
              <a:rPr lang="en-US" sz="3600" dirty="0" smtClean="0"/>
              <a:t>  </a:t>
            </a:r>
            <a:endParaRPr lang="en-US" sz="3600" dirty="0"/>
          </a:p>
        </p:txBody>
      </p:sp>
      <p:sp>
        <p:nvSpPr>
          <p:cNvPr id="3" name="Content Placeholder 2"/>
          <p:cNvSpPr>
            <a:spLocks noGrp="1"/>
          </p:cNvSpPr>
          <p:nvPr>
            <p:ph idx="1"/>
          </p:nvPr>
        </p:nvSpPr>
        <p:spPr/>
        <p:txBody>
          <a:bodyPr>
            <a:normAutofit/>
          </a:bodyPr>
          <a:lstStyle/>
          <a:p>
            <a:r>
              <a:rPr lang="en-US" sz="2400" dirty="0" smtClean="0"/>
              <a:t>An indexing of the 18</a:t>
            </a:r>
            <a:r>
              <a:rPr lang="en-US" sz="2400" baseline="30000" dirty="0" smtClean="0"/>
              <a:t>th</a:t>
            </a:r>
            <a:r>
              <a:rPr lang="en-US" sz="2400" dirty="0" smtClean="0"/>
              <a:t> century automaton as figure of ambivalence </a:t>
            </a:r>
          </a:p>
          <a:p>
            <a:r>
              <a:rPr lang="en-US" sz="2400" dirty="0" smtClean="0"/>
              <a:t>Her starting point: in Walter Benjamin’s “Theses on the Philosophy of History”, the automaton figures critical, deconstructive intervention: </a:t>
            </a:r>
            <a:r>
              <a:rPr lang="en-US" sz="2400" dirty="0"/>
              <a:t>	</a:t>
            </a:r>
            <a:endParaRPr lang="en-US" sz="2400" dirty="0" smtClean="0"/>
          </a:p>
          <a:p>
            <a:pPr marL="0" indent="0">
              <a:buNone/>
            </a:pPr>
            <a:r>
              <a:rPr lang="en-US" sz="2400" dirty="0"/>
              <a:t>	</a:t>
            </a:r>
            <a:r>
              <a:rPr lang="en-US" sz="2400" dirty="0" smtClean="0"/>
              <a:t>	“The historical materialist resists identification… the 			automaton of historical materialism is crystallized as an 		image that is not determined by being but, rather, 				emerges as a flash of insight that disrupts the very 				temporality of the event. ” (ix-x)</a:t>
            </a:r>
          </a:p>
          <a:p>
            <a:pPr marL="0" indent="0">
              <a:buNone/>
            </a:pPr>
            <a:endParaRPr lang="en-US" sz="2400" dirty="0"/>
          </a:p>
        </p:txBody>
      </p:sp>
    </p:spTree>
    <p:extLst>
      <p:ext uri="{BB962C8B-B14F-4D97-AF65-F5344CB8AC3E}">
        <p14:creationId xmlns:p14="http://schemas.microsoft.com/office/powerpoint/2010/main" val="2642573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Liu on critical “manipulation” of a text, according to </a:t>
            </a:r>
            <a:r>
              <a:rPr lang="en-US" sz="3600" dirty="0" err="1" smtClean="0"/>
              <a:t>Bénichou</a:t>
            </a:r>
            <a:r>
              <a:rPr lang="en-US" sz="3600" dirty="0" smtClean="0"/>
              <a:t>:</a:t>
            </a:r>
            <a:endParaRPr lang="en-US" sz="3600" dirty="0"/>
          </a:p>
        </p:txBody>
      </p:sp>
      <p:sp>
        <p:nvSpPr>
          <p:cNvPr id="3" name="Content Placeholder 2"/>
          <p:cNvSpPr>
            <a:spLocks noGrp="1"/>
          </p:cNvSpPr>
          <p:nvPr>
            <p:ph idx="1"/>
          </p:nvPr>
        </p:nvSpPr>
        <p:spPr/>
        <p:txBody>
          <a:bodyPr/>
          <a:lstStyle/>
          <a:p>
            <a:pPr marL="0" indent="0">
              <a:buNone/>
            </a:pPr>
            <a:r>
              <a:rPr lang="en-US" dirty="0" smtClean="0"/>
              <a:t>	</a:t>
            </a:r>
            <a:r>
              <a:rPr lang="en-US" sz="2800" dirty="0" smtClean="0"/>
              <a:t>“The text is a fragile vehicle that transports the 	‘signals’ of the author’s will, and not some stupid, 	empty machine… To follow his arguments to their 	logical conclusion, however, in order to avoid any 	kind of ‘manipulation’ of literature, one should 	simply keep one’s hands to oneself.  With the 	intervention of the hand, the danger of 	manipulation and abuse arises.” (4-5)</a:t>
            </a:r>
            <a:endParaRPr lang="en-US" sz="2800" dirty="0"/>
          </a:p>
        </p:txBody>
      </p:sp>
    </p:spTree>
    <p:extLst>
      <p:ext uri="{BB962C8B-B14F-4D97-AF65-F5344CB8AC3E}">
        <p14:creationId xmlns:p14="http://schemas.microsoft.com/office/powerpoint/2010/main" val="1626560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Catherine Liu on the “stupidity” of the automaton</a:t>
            </a:r>
            <a:endParaRPr lang="en-US" sz="3600" dirty="0"/>
          </a:p>
        </p:txBody>
      </p:sp>
      <p:sp>
        <p:nvSpPr>
          <p:cNvPr id="3" name="Content Placeholder 2"/>
          <p:cNvSpPr>
            <a:spLocks noGrp="1"/>
          </p:cNvSpPr>
          <p:nvPr>
            <p:ph idx="1"/>
          </p:nvPr>
        </p:nvSpPr>
        <p:spPr/>
        <p:txBody>
          <a:bodyPr/>
          <a:lstStyle/>
          <a:p>
            <a:pPr marL="0" indent="0">
              <a:buNone/>
            </a:pPr>
            <a:r>
              <a:rPr lang="en-US" dirty="0" smtClean="0"/>
              <a:t>	</a:t>
            </a:r>
            <a:r>
              <a:rPr lang="en-US" sz="2800" dirty="0" smtClean="0"/>
              <a:t>“If detachment can be fascinating, the stupidity of 	the automaton is also hypnotizing, literally 	mesmerizing in its idiotic repetition of 	anthropomorphizing movement.  What this 	hypnosis produces is a </a:t>
            </a:r>
            <a:r>
              <a:rPr lang="en-US" sz="2800" dirty="0" err="1" smtClean="0"/>
              <a:t>nonthinking</a:t>
            </a:r>
            <a:r>
              <a:rPr lang="en-US" sz="2800" dirty="0" smtClean="0"/>
              <a:t> repudiation or 	total acceptance.  The automaton allegorizes the 	problem of thinking confronted by 	</a:t>
            </a:r>
            <a:r>
              <a:rPr lang="en-US" sz="2800" dirty="0" err="1" smtClean="0"/>
              <a:t>nonthinking</a:t>
            </a:r>
            <a:r>
              <a:rPr lang="en-US" sz="2800" dirty="0" smtClean="0"/>
              <a:t>…” (Liu, xi)</a:t>
            </a:r>
            <a:endParaRPr lang="en-US" sz="2800" dirty="0"/>
          </a:p>
        </p:txBody>
      </p:sp>
    </p:spTree>
    <p:extLst>
      <p:ext uri="{BB962C8B-B14F-4D97-AF65-F5344CB8AC3E}">
        <p14:creationId xmlns:p14="http://schemas.microsoft.com/office/powerpoint/2010/main" val="3709335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Mark </a:t>
            </a:r>
            <a:r>
              <a:rPr lang="en-US" sz="3200" dirty="0" err="1" smtClean="0"/>
              <a:t>Sussman</a:t>
            </a:r>
            <a:r>
              <a:rPr lang="en-US" sz="3200" dirty="0" smtClean="0"/>
              <a:t> theorizes the “suspension of disbelief” in the chess-playing automaton:</a:t>
            </a:r>
            <a:endParaRPr lang="en-US" sz="3200" dirty="0"/>
          </a:p>
        </p:txBody>
      </p:sp>
      <p:sp>
        <p:nvSpPr>
          <p:cNvPr id="3" name="Content Placeholder 2"/>
          <p:cNvSpPr>
            <a:spLocks noGrp="1"/>
          </p:cNvSpPr>
          <p:nvPr>
            <p:ph idx="1"/>
          </p:nvPr>
        </p:nvSpPr>
        <p:spPr/>
        <p:txBody>
          <a:bodyPr>
            <a:normAutofit lnSpcReduction="10000"/>
          </a:bodyPr>
          <a:lstStyle/>
          <a:p>
            <a:r>
              <a:rPr lang="en-US" sz="2800" dirty="0" smtClean="0"/>
              <a:t>	De </a:t>
            </a:r>
            <a:r>
              <a:rPr lang="en-US" sz="2800" dirty="0" err="1" smtClean="0"/>
              <a:t>Kempelen’s</a:t>
            </a:r>
            <a:r>
              <a:rPr lang="en-US" sz="2800" dirty="0" smtClean="0"/>
              <a:t> Chess Player: example of “faith-inducing dramaturgy thrown into relief by the trick performance”</a:t>
            </a:r>
          </a:p>
          <a:p>
            <a:r>
              <a:rPr lang="en-US" sz="2800" dirty="0" smtClean="0"/>
              <a:t>The Turkish sorcerer was “</a:t>
            </a:r>
            <a:r>
              <a:rPr lang="en-US" sz="2800" i="1" dirty="0" smtClean="0"/>
              <a:t>conscious (or so it appeared) </a:t>
            </a:r>
            <a:r>
              <a:rPr lang="en-US" sz="2800" dirty="0" smtClean="0"/>
              <a:t>of the rules of the game” (my emphasis)</a:t>
            </a:r>
          </a:p>
          <a:p>
            <a:r>
              <a:rPr lang="en-US" sz="2800" dirty="0" smtClean="0"/>
              <a:t>“</a:t>
            </a:r>
            <a:r>
              <a:rPr lang="en-US" sz="2800" dirty="0" err="1" smtClean="0"/>
              <a:t>’Tis</a:t>
            </a:r>
            <a:r>
              <a:rPr lang="en-US" sz="2800" dirty="0" smtClean="0"/>
              <a:t> a </a:t>
            </a:r>
            <a:r>
              <a:rPr lang="en-US" sz="2800" i="1" dirty="0" smtClean="0"/>
              <a:t>deception</a:t>
            </a:r>
            <a:r>
              <a:rPr lang="en-US" sz="2800" dirty="0" smtClean="0"/>
              <a:t>! Granted, but such a one as does honor to human nature…’” (</a:t>
            </a:r>
            <a:r>
              <a:rPr lang="en-US" sz="2800" dirty="0" err="1" smtClean="0"/>
              <a:t>Sussman</a:t>
            </a:r>
            <a:r>
              <a:rPr lang="en-US" sz="2800" dirty="0" smtClean="0"/>
              <a:t> citing </a:t>
            </a:r>
            <a:r>
              <a:rPr lang="en-US" sz="2800" dirty="0" err="1" smtClean="0"/>
              <a:t>Windisch</a:t>
            </a:r>
            <a:r>
              <a:rPr lang="en-US" sz="2800" dirty="0" smtClean="0"/>
              <a:t> [1783]).</a:t>
            </a:r>
          </a:p>
          <a:p>
            <a:pPr marL="0" indent="0">
              <a:buNone/>
            </a:pPr>
            <a:r>
              <a:rPr lang="en-US" sz="2800" dirty="0"/>
              <a:t>	</a:t>
            </a:r>
            <a:r>
              <a:rPr lang="en-US" sz="2800" dirty="0" smtClean="0"/>
              <a:t>			</a:t>
            </a:r>
            <a:r>
              <a:rPr lang="en-US" sz="2200" dirty="0" smtClean="0"/>
              <a:t>(Mark </a:t>
            </a:r>
            <a:r>
              <a:rPr lang="en-US" sz="2200" dirty="0" err="1" smtClean="0"/>
              <a:t>Sussman</a:t>
            </a:r>
            <a:r>
              <a:rPr lang="en-US" sz="2200" dirty="0" smtClean="0"/>
              <a:t>, “Performing the Intelligent Machine: 				Deception and Enchantment in the Life of the 						Automaton Chess Player,” </a:t>
            </a:r>
            <a:r>
              <a:rPr lang="en-US" sz="2200" i="1" dirty="0" smtClean="0"/>
              <a:t>TDR</a:t>
            </a:r>
            <a:r>
              <a:rPr lang="en-US" sz="2200" dirty="0" smtClean="0"/>
              <a:t>, MIT Press, 2000)</a:t>
            </a:r>
          </a:p>
          <a:p>
            <a:endParaRPr lang="en-US" sz="2200" dirty="0" smtClean="0"/>
          </a:p>
          <a:p>
            <a:endParaRPr lang="en-US" sz="2800" dirty="0" smtClean="0"/>
          </a:p>
          <a:p>
            <a:endParaRPr lang="en-US" sz="2800" dirty="0"/>
          </a:p>
        </p:txBody>
      </p:sp>
    </p:spTree>
    <p:extLst>
      <p:ext uri="{BB962C8B-B14F-4D97-AF65-F5344CB8AC3E}">
        <p14:creationId xmlns:p14="http://schemas.microsoft.com/office/powerpoint/2010/main" val="2327421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Benjamin’s radical anti-metaphysics (as explained by </a:t>
            </a:r>
            <a:r>
              <a:rPr lang="en-US" dirty="0" err="1" smtClean="0"/>
              <a:t>Sussman</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	The Chess Player illustrates “dialectical 	tension” in that, </a:t>
            </a:r>
          </a:p>
          <a:p>
            <a:pPr marL="0" indent="0">
              <a:buNone/>
            </a:pPr>
            <a:r>
              <a:rPr lang="en-US" dirty="0"/>
              <a:t>	</a:t>
            </a:r>
            <a:r>
              <a:rPr lang="en-US" dirty="0" smtClean="0"/>
              <a:t>“the </a:t>
            </a:r>
            <a:r>
              <a:rPr lang="en-US" dirty="0" err="1" smtClean="0"/>
              <a:t>liveness</a:t>
            </a:r>
            <a:r>
              <a:rPr lang="en-US" dirty="0" smtClean="0"/>
              <a:t> of the machine was theorized as 	the power of linear, sequential decision-	making, the performance of the art of chess, 	in which </a:t>
            </a:r>
            <a:r>
              <a:rPr lang="en-US" i="1" dirty="0" smtClean="0"/>
              <a:t>thought</a:t>
            </a:r>
            <a:r>
              <a:rPr lang="en-US" dirty="0" smtClean="0"/>
              <a:t> itself is performed…” (</a:t>
            </a:r>
            <a:r>
              <a:rPr lang="en-US" i="1" dirty="0" smtClean="0"/>
              <a:t>TDR</a:t>
            </a:r>
            <a:r>
              <a:rPr lang="en-US" dirty="0" smtClean="0"/>
              <a:t>, 	77)</a:t>
            </a:r>
            <a:endParaRPr lang="en-US" dirty="0"/>
          </a:p>
        </p:txBody>
      </p:sp>
    </p:spTree>
    <p:extLst>
      <p:ext uri="{BB962C8B-B14F-4D97-AF65-F5344CB8AC3E}">
        <p14:creationId xmlns:p14="http://schemas.microsoft.com/office/powerpoint/2010/main" val="96135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signifies “reality”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“’…the power of moving itself in different 	directions, as circumstances unforeseen, and 	depending on the will of any person 	present’…would be shown as ‘real’ in a series 	of public performances  spanning nearly a 	century in which both the automaton’s 	working action and its inner mechanism were 	revealed.” </a:t>
            </a:r>
          </a:p>
          <a:p>
            <a:pPr marL="0" indent="0">
              <a:buNone/>
            </a:pPr>
            <a:r>
              <a:rPr lang="en-US" dirty="0"/>
              <a:t>	</a:t>
            </a:r>
            <a:r>
              <a:rPr lang="en-US" dirty="0" smtClean="0"/>
              <a:t>(</a:t>
            </a:r>
            <a:r>
              <a:rPr lang="en-US" dirty="0" err="1" smtClean="0"/>
              <a:t>Sussman</a:t>
            </a:r>
            <a:r>
              <a:rPr lang="en-US" dirty="0" smtClean="0"/>
              <a:t>, 73-74, citing de 	</a:t>
            </a:r>
            <a:r>
              <a:rPr lang="en-US" dirty="0" err="1" smtClean="0"/>
              <a:t>Windisch</a:t>
            </a:r>
            <a:r>
              <a:rPr lang="en-US" dirty="0" smtClean="0"/>
              <a:t> [1784])</a:t>
            </a:r>
            <a:endParaRPr lang="en-US" dirty="0"/>
          </a:p>
        </p:txBody>
      </p:sp>
    </p:spTree>
    <p:extLst>
      <p:ext uri="{BB962C8B-B14F-4D97-AF65-F5344CB8AC3E}">
        <p14:creationId xmlns:p14="http://schemas.microsoft.com/office/powerpoint/2010/main" val="129286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Jentsch</a:t>
            </a:r>
            <a:r>
              <a:rPr lang="en-US" sz="2800" dirty="0" smtClean="0"/>
              <a:t> emphasizes doubt in relation to movement as part of the Uncanny– in relation to the automaton (Olympia)</a:t>
            </a:r>
            <a:endParaRPr lang="en-US" sz="2800" dirty="0"/>
          </a:p>
        </p:txBody>
      </p:sp>
      <p:sp>
        <p:nvSpPr>
          <p:cNvPr id="3" name="Content Placeholder 2"/>
          <p:cNvSpPr>
            <a:spLocks noGrp="1"/>
          </p:cNvSpPr>
          <p:nvPr>
            <p:ph idx="1"/>
          </p:nvPr>
        </p:nvSpPr>
        <p:spPr/>
        <p:txBody>
          <a:bodyPr>
            <a:normAutofit fontScale="92500" lnSpcReduction="10000"/>
          </a:bodyPr>
          <a:lstStyle/>
          <a:p>
            <a:endParaRPr lang="en-US" sz="3600" baseline="30000" dirty="0"/>
          </a:p>
          <a:p>
            <a:pPr marL="0" indent="0">
              <a:buNone/>
            </a:pPr>
            <a:r>
              <a:rPr lang="en-US" sz="3600" baseline="30000" dirty="0"/>
              <a:t>	</a:t>
            </a:r>
            <a:r>
              <a:rPr lang="en-US" sz="3600" baseline="30000" dirty="0" smtClean="0"/>
              <a:t>“The </a:t>
            </a:r>
            <a:r>
              <a:rPr lang="en-US" sz="3600" baseline="30000" dirty="0"/>
              <a:t>mass that at first seemed completely lifeless suddenly </a:t>
            </a:r>
            <a:r>
              <a:rPr lang="en-US" sz="3600" baseline="30000" dirty="0" smtClean="0"/>
              <a:t>	reveals </a:t>
            </a:r>
            <a:r>
              <a:rPr lang="en-US" sz="3600" baseline="30000" dirty="0"/>
              <a:t>an </a:t>
            </a:r>
            <a:r>
              <a:rPr lang="en-US" sz="3600" baseline="30000" dirty="0" smtClean="0"/>
              <a:t>	inherent </a:t>
            </a:r>
            <a:r>
              <a:rPr lang="en-US" sz="3600" baseline="30000" dirty="0"/>
              <a:t>energy because of its movement. This </a:t>
            </a:r>
            <a:r>
              <a:rPr lang="en-US" sz="3600" baseline="30000" dirty="0" smtClean="0"/>
              <a:t>	energy 	can </a:t>
            </a:r>
            <a:r>
              <a:rPr lang="en-US" sz="3600" baseline="30000" dirty="0"/>
              <a:t>have a </a:t>
            </a:r>
            <a:r>
              <a:rPr lang="en-US" sz="3600" baseline="30000" dirty="0" smtClean="0"/>
              <a:t>psychical </a:t>
            </a:r>
            <a:r>
              <a:rPr lang="en-US" sz="3600" baseline="30000" dirty="0"/>
              <a:t>or a mechanical origin. As </a:t>
            </a:r>
            <a:r>
              <a:rPr lang="en-US" sz="3600" baseline="30000" dirty="0" smtClean="0"/>
              <a:t>long 	as </a:t>
            </a:r>
            <a:r>
              <a:rPr lang="en-US" sz="3600" baseline="30000" dirty="0"/>
              <a:t>the doubt </a:t>
            </a:r>
            <a:r>
              <a:rPr lang="en-US" sz="3600" baseline="30000" dirty="0" smtClean="0"/>
              <a:t>	as </a:t>
            </a:r>
            <a:r>
              <a:rPr lang="en-US" sz="3600" baseline="30000" dirty="0"/>
              <a:t>to the </a:t>
            </a:r>
            <a:r>
              <a:rPr lang="en-US" sz="3600" baseline="30000" dirty="0" smtClean="0"/>
              <a:t>nature </a:t>
            </a:r>
            <a:r>
              <a:rPr lang="en-US" sz="3600" baseline="30000" dirty="0"/>
              <a:t>of the perceived </a:t>
            </a:r>
            <a:r>
              <a:rPr lang="en-US" sz="3600" baseline="30000" dirty="0" smtClean="0"/>
              <a:t>movement lasts</a:t>
            </a:r>
            <a:r>
              <a:rPr lang="en-US" sz="3600" baseline="30000" dirty="0"/>
              <a:t>, and with it the </a:t>
            </a:r>
            <a:r>
              <a:rPr lang="en-US" sz="3600" baseline="30000" dirty="0" smtClean="0"/>
              <a:t>	obscurity </a:t>
            </a:r>
            <a:r>
              <a:rPr lang="en-US" sz="3600" baseline="30000" dirty="0"/>
              <a:t>of </a:t>
            </a:r>
            <a:r>
              <a:rPr lang="en-US" sz="3600" baseline="30000" dirty="0" smtClean="0"/>
              <a:t>its </a:t>
            </a:r>
            <a:r>
              <a:rPr lang="en-US" sz="3600" baseline="30000" dirty="0"/>
              <a:t>cause, a </a:t>
            </a:r>
            <a:r>
              <a:rPr lang="en-US" sz="3600" baseline="30000" dirty="0" smtClean="0"/>
              <a:t>feeling </a:t>
            </a:r>
            <a:r>
              <a:rPr lang="en-US" sz="3600" baseline="30000" dirty="0"/>
              <a:t>of terror </a:t>
            </a:r>
            <a:r>
              <a:rPr lang="en-US" sz="3600" baseline="30000" dirty="0" smtClean="0"/>
              <a:t>persists </a:t>
            </a:r>
            <a:r>
              <a:rPr lang="en-US" sz="3600" baseline="30000" dirty="0"/>
              <a:t>in the person </a:t>
            </a:r>
            <a:r>
              <a:rPr lang="en-US" sz="3600" baseline="30000" dirty="0" smtClean="0"/>
              <a:t>	concerned</a:t>
            </a:r>
            <a:r>
              <a:rPr lang="en-US" sz="3600" baseline="30000" dirty="0"/>
              <a:t>.” </a:t>
            </a:r>
            <a:endParaRPr lang="en-US" sz="3600" baseline="30000" dirty="0" smtClean="0"/>
          </a:p>
          <a:p>
            <a:pPr marL="0" indent="0">
              <a:buNone/>
            </a:pPr>
            <a:r>
              <a:rPr lang="en-US" sz="3600" baseline="30000" dirty="0"/>
              <a:t>	</a:t>
            </a:r>
            <a:r>
              <a:rPr lang="en-US" sz="3600" baseline="30000" dirty="0" smtClean="0"/>
              <a:t>(Ernst </a:t>
            </a:r>
            <a:r>
              <a:rPr lang="en-US" sz="3600" baseline="30000" dirty="0" err="1" smtClean="0"/>
              <a:t>Jentsch</a:t>
            </a:r>
            <a:r>
              <a:rPr lang="en-US" sz="3600" baseline="30000" dirty="0" smtClean="0"/>
              <a:t>, “On the Psychology of the Uncanny,” 1906)</a:t>
            </a:r>
            <a:endParaRPr lang="en-US" sz="3600" dirty="0"/>
          </a:p>
          <a:p>
            <a:pPr marL="0" indent="0">
              <a:buNone/>
            </a:pPr>
            <a:endParaRPr lang="en-US" sz="2800" dirty="0" smtClean="0"/>
          </a:p>
          <a:p>
            <a:pPr marL="0" indent="0">
              <a:buNone/>
            </a:pPr>
            <a:r>
              <a:rPr lang="en-US" sz="2800" dirty="0" smtClean="0"/>
              <a:t>Freud’s metaphysical </a:t>
            </a:r>
            <a:r>
              <a:rPr lang="en-US" sz="2800" dirty="0" err="1" smtClean="0"/>
              <a:t>blindspot</a:t>
            </a:r>
            <a:r>
              <a:rPr lang="en-US" sz="2800" dirty="0" smtClean="0"/>
              <a:t>: never picks up on the </a:t>
            </a:r>
            <a:r>
              <a:rPr lang="en-US" sz="2800" i="1" dirty="0" smtClean="0"/>
              <a:t>movement</a:t>
            </a:r>
            <a:r>
              <a:rPr lang="en-US" sz="2800" dirty="0" smtClean="0"/>
              <a:t> factor– only mentions “animation” as </a:t>
            </a:r>
            <a:r>
              <a:rPr lang="en-US" sz="2800" dirty="0" err="1" smtClean="0"/>
              <a:t>Jentsch’s</a:t>
            </a:r>
            <a:r>
              <a:rPr lang="en-US" sz="2800" dirty="0" smtClean="0"/>
              <a:t> site of doubt.</a:t>
            </a:r>
            <a:endParaRPr lang="en-US" sz="2800" dirty="0"/>
          </a:p>
        </p:txBody>
      </p:sp>
    </p:spTree>
    <p:extLst>
      <p:ext uri="{BB962C8B-B14F-4D97-AF65-F5344CB8AC3E}">
        <p14:creationId xmlns:p14="http://schemas.microsoft.com/office/powerpoint/2010/main" val="36655793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600" dirty="0" smtClean="0"/>
              <a:t>The Uncanny Valley (diagram by Masahiro Mori, 1970, courtesy of Timothy Morton.  </a:t>
            </a:r>
            <a:r>
              <a:rPr lang="en-US" sz="1600" dirty="0"/>
              <a:t/>
            </a:r>
            <a:br>
              <a:rPr lang="en-US" sz="1600" dirty="0"/>
            </a:br>
            <a:r>
              <a:rPr lang="en-US" sz="1600" dirty="0" smtClean="0"/>
              <a:t>“</a:t>
            </a:r>
            <a:r>
              <a:rPr lang="en-US" sz="1600" i="1" dirty="0" smtClean="0"/>
              <a:t>With ecological awareness…everything in your world starts to slip into the uncanny valley, whose sides are infinite and slick.  It’s more like an uncanny charnel ground…full of…people…some of whom are humans, some of whom aren’t…</a:t>
            </a:r>
            <a:r>
              <a:rPr lang="en-US" sz="1600" dirty="0" smtClean="0"/>
              <a:t>” (</a:t>
            </a:r>
            <a:r>
              <a:rPr lang="en-US" sz="1600" i="1" dirty="0" err="1" smtClean="0"/>
              <a:t>Hyperobjects</a:t>
            </a:r>
            <a:r>
              <a:rPr lang="en-US" sz="1600" dirty="0" smtClean="0"/>
              <a:t>, 132) </a:t>
            </a:r>
            <a:endParaRPr lang="en-US" sz="16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18187" r="-18187"/>
          <a:stretch>
            <a:fillRect/>
          </a:stretch>
        </p:blipFill>
        <p:spPr bwMode="auto">
          <a:xfrm>
            <a:off x="457200" y="1568712"/>
            <a:ext cx="8229600" cy="4525963"/>
          </a:xfrm>
          <a:prstGeom prst="rect">
            <a:avLst/>
          </a:prstGeom>
          <a:noFill/>
          <a:ln>
            <a:noFill/>
          </a:ln>
        </p:spPr>
      </p:pic>
    </p:spTree>
    <p:extLst>
      <p:ext uri="{BB962C8B-B14F-4D97-AF65-F5344CB8AC3E}">
        <p14:creationId xmlns:p14="http://schemas.microsoft.com/office/powerpoint/2010/main" val="388485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“Performing Objects”</a:t>
            </a:r>
            <a:r>
              <a:rPr lang="en-US" dirty="0" smtClean="0"/>
              <a:t/>
            </a:r>
            <a:br>
              <a:rPr lang="en-US" dirty="0" smtClean="0"/>
            </a:br>
            <a:endParaRPr lang="en-US" i="1" dirty="0"/>
          </a:p>
        </p:txBody>
      </p:sp>
      <p:sp>
        <p:nvSpPr>
          <p:cNvPr id="3" name="Content Placeholder 2"/>
          <p:cNvSpPr>
            <a:spLocks noGrp="1"/>
          </p:cNvSpPr>
          <p:nvPr>
            <p:ph idx="1"/>
          </p:nvPr>
        </p:nvSpPr>
        <p:spPr/>
        <p:txBody>
          <a:bodyPr>
            <a:normAutofit/>
          </a:bodyPr>
          <a:lstStyle/>
          <a:p>
            <a:r>
              <a:rPr lang="en-US" dirty="0" smtClean="0"/>
              <a:t>conference held at Falmouth University, October 17-20, 2013</a:t>
            </a:r>
            <a:endParaRPr lang="en-US" dirty="0"/>
          </a:p>
        </p:txBody>
      </p:sp>
      <p:sp>
        <p:nvSpPr>
          <p:cNvPr id="4" name="Rectangle 3"/>
          <p:cNvSpPr/>
          <p:nvPr/>
        </p:nvSpPr>
        <p:spPr>
          <a:xfrm>
            <a:off x="68385" y="2227385"/>
            <a:ext cx="10316565" cy="1877437"/>
          </a:xfrm>
          <a:prstGeom prst="rect">
            <a:avLst/>
          </a:prstGeom>
        </p:spPr>
        <p:txBody>
          <a:bodyPr wrap="square">
            <a:spAutoFit/>
          </a:bodyPr>
          <a:lstStyle/>
          <a:p>
            <a:r>
              <a:rPr lang="en-US" dirty="0" smtClean="0"/>
              <a:t>	</a:t>
            </a:r>
          </a:p>
          <a:p>
            <a:endParaRPr lang="en-US" dirty="0"/>
          </a:p>
          <a:p>
            <a:r>
              <a:rPr lang="en-US" dirty="0" smtClean="0"/>
              <a:t>	</a:t>
            </a:r>
            <a:r>
              <a:rPr lang="en-US" sz="2000" dirty="0" smtClean="0"/>
              <a:t>Puppets; Toy Theatre</a:t>
            </a:r>
            <a:r>
              <a:rPr lang="en-US" sz="2000" dirty="0">
                <a:sym typeface="Wingdings"/>
              </a:rPr>
              <a:t>-</a:t>
            </a:r>
            <a:r>
              <a:rPr lang="en-US" sz="2000" dirty="0" smtClean="0">
                <a:sym typeface="Wingdings"/>
              </a:rPr>
              <a:t>-&lt;</a:t>
            </a:r>
            <a:r>
              <a:rPr lang="en-US" sz="2000" dirty="0" smtClean="0"/>
              <a:t>Automata&gt;--Object Oriented Ontology</a:t>
            </a:r>
            <a:endParaRPr lang="en-US" sz="2000" dirty="0"/>
          </a:p>
          <a:p>
            <a:endParaRPr lang="en-US" sz="2000" dirty="0" smtClean="0"/>
          </a:p>
          <a:p>
            <a:r>
              <a:rPr lang="en-US" sz="2000" dirty="0" smtClean="0"/>
              <a:t>	(human manipulation/subject-object relation)-</a:t>
            </a:r>
          </a:p>
          <a:p>
            <a:r>
              <a:rPr lang="en-US" sz="2000" dirty="0" smtClean="0"/>
              <a:t>	&lt;suspension of disbelief; </a:t>
            </a:r>
            <a:r>
              <a:rPr lang="en-US" sz="2000" dirty="0" err="1" smtClean="0"/>
              <a:t>Uncanniness</a:t>
            </a:r>
            <a:r>
              <a:rPr lang="en-US" sz="2000" dirty="0" smtClean="0"/>
              <a:t>; autonomy”&gt;-</a:t>
            </a:r>
            <a:r>
              <a:rPr lang="en-US" sz="2000" dirty="0" err="1" smtClean="0"/>
              <a:t>Hyperrobjects</a:t>
            </a:r>
            <a:r>
              <a:rPr lang="en-US" sz="2000" dirty="0" smtClean="0"/>
              <a:t>/</a:t>
            </a:r>
            <a:r>
              <a:rPr lang="en-US" sz="2000" dirty="0"/>
              <a:t>u</a:t>
            </a:r>
            <a:r>
              <a:rPr lang="en-US" sz="2000" dirty="0" smtClean="0"/>
              <a:t>nit operations</a:t>
            </a:r>
            <a:endParaRPr lang="en-US" sz="2000" dirty="0"/>
          </a:p>
        </p:txBody>
      </p:sp>
    </p:spTree>
    <p:extLst>
      <p:ext uri="{BB962C8B-B14F-4D97-AF65-F5344CB8AC3E}">
        <p14:creationId xmlns:p14="http://schemas.microsoft.com/office/powerpoint/2010/main" val="1045527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Aristotle, </a:t>
            </a:r>
            <a:r>
              <a:rPr lang="en-US" i="1" dirty="0" smtClean="0"/>
              <a:t>De </a:t>
            </a:r>
            <a:r>
              <a:rPr lang="en-US" i="1" dirty="0" err="1" smtClean="0"/>
              <a:t>Motu</a:t>
            </a:r>
            <a:r>
              <a:rPr lang="en-US" i="1" dirty="0" smtClean="0"/>
              <a:t> </a:t>
            </a:r>
            <a:r>
              <a:rPr lang="en-US" i="1" dirty="0" err="1" smtClean="0"/>
              <a:t>Animalium</a:t>
            </a:r>
            <a:r>
              <a:rPr lang="en-US" i="1"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sz="2800" i="1" dirty="0" smtClean="0"/>
              <a:t>“to automaton”</a:t>
            </a:r>
            <a:r>
              <a:rPr lang="en-US" sz="2800" dirty="0" smtClean="0"/>
              <a:t> describes animal movement, comparable to movement of puppets or “automata”.</a:t>
            </a:r>
          </a:p>
          <a:p>
            <a:pPr marL="0" indent="0">
              <a:buNone/>
            </a:pPr>
            <a:endParaRPr lang="en-US" sz="2800" dirty="0" smtClean="0"/>
          </a:p>
          <a:p>
            <a:r>
              <a:rPr lang="en-US" sz="2800" dirty="0" smtClean="0"/>
              <a:t>the organs of animals correspond to the pegs of a puppet.</a:t>
            </a:r>
          </a:p>
          <a:p>
            <a:pPr marL="0" indent="0">
              <a:buNone/>
            </a:pPr>
            <a:endParaRPr lang="en-US" sz="2800" dirty="0" smtClean="0"/>
          </a:p>
          <a:p>
            <a:r>
              <a:rPr lang="en-US" sz="2800" dirty="0" smtClean="0"/>
              <a:t>Movement of animals determined by the most proximate cause, (animal) desire.</a:t>
            </a:r>
          </a:p>
          <a:p>
            <a:endParaRPr lang="en-US" sz="2800" dirty="0" smtClean="0"/>
          </a:p>
          <a:p>
            <a:r>
              <a:rPr lang="en-US" sz="2800" dirty="0" smtClean="0"/>
              <a:t>Automata </a:t>
            </a:r>
            <a:r>
              <a:rPr lang="en-US" sz="2800" i="1" dirty="0" smtClean="0"/>
              <a:t>behave as if </a:t>
            </a:r>
            <a:r>
              <a:rPr lang="en-US" sz="2800" dirty="0" smtClean="0"/>
              <a:t>they bear “final cause” but actually do not. </a:t>
            </a:r>
            <a:endParaRPr lang="en-US" sz="2800" dirty="0"/>
          </a:p>
        </p:txBody>
      </p:sp>
    </p:spTree>
    <p:extLst>
      <p:ext uri="{BB962C8B-B14F-4D97-AF65-F5344CB8AC3E}">
        <p14:creationId xmlns:p14="http://schemas.microsoft.com/office/powerpoint/2010/main" val="382910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Joan </a:t>
            </a:r>
            <a:r>
              <a:rPr lang="en-US" dirty="0" err="1" smtClean="0"/>
              <a:t>Copjec</a:t>
            </a:r>
            <a:r>
              <a:rPr lang="en-US" dirty="0" smtClean="0"/>
              <a:t> reading Aristotle on </a:t>
            </a:r>
            <a:r>
              <a:rPr lang="en-US" i="1" dirty="0" smtClean="0"/>
              <a:t>automaton: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	</a:t>
            </a:r>
            <a:r>
              <a:rPr lang="en-US" sz="3000" dirty="0" smtClean="0"/>
              <a:t>“Automaton, the general category of chance or 	coincidence, occurs, by contrast [to cause of the 	Prime-Mover], … as a result of the collision of 	separate events each with its own independent 	cause.  None of the events occurs because of the 	other and there is no cause, no connected cause 	or 	explanation, for their simultaneity.” </a:t>
            </a:r>
          </a:p>
          <a:p>
            <a:pPr marL="0" indent="0">
              <a:buNone/>
            </a:pPr>
            <a:r>
              <a:rPr lang="en-US" sz="3000" dirty="0" smtClean="0"/>
              <a:t>	(</a:t>
            </a:r>
            <a:r>
              <a:rPr lang="en-US" sz="3000" i="1" dirty="0" smtClean="0"/>
              <a:t>Read my Desire: </a:t>
            </a:r>
            <a:r>
              <a:rPr lang="en-US" sz="3000" i="1" dirty="0" err="1" smtClean="0"/>
              <a:t>Lacan</a:t>
            </a:r>
            <a:r>
              <a:rPr lang="en-US" sz="3000" i="1" dirty="0" smtClean="0"/>
              <a:t> against the Historicists</a:t>
            </a:r>
            <a:r>
              <a:rPr lang="en-US" sz="3000" dirty="0" smtClean="0"/>
              <a:t>, 	1994, 48)</a:t>
            </a:r>
            <a:endParaRPr lang="en-US" sz="3000" dirty="0"/>
          </a:p>
        </p:txBody>
      </p:sp>
    </p:spTree>
    <p:extLst>
      <p:ext uri="{BB962C8B-B14F-4D97-AF65-F5344CB8AC3E}">
        <p14:creationId xmlns:p14="http://schemas.microsoft.com/office/powerpoint/2010/main" val="1315446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Joan </a:t>
            </a:r>
            <a:r>
              <a:rPr lang="en-US" dirty="0" err="1" smtClean="0"/>
              <a:t>Copjec</a:t>
            </a:r>
            <a:r>
              <a:rPr lang="en-US" dirty="0" smtClean="0"/>
              <a:t> reading </a:t>
            </a:r>
            <a:r>
              <a:rPr lang="en-US" dirty="0" err="1" smtClean="0"/>
              <a:t>Lacan</a:t>
            </a:r>
            <a:r>
              <a:rPr lang="en-US" dirty="0" smtClean="0"/>
              <a:t> on </a:t>
            </a:r>
            <a:r>
              <a:rPr lang="en-US" i="1" dirty="0" smtClean="0"/>
              <a:t>automaton:</a:t>
            </a:r>
            <a:endParaRPr lang="en-US" dirty="0"/>
          </a:p>
        </p:txBody>
      </p:sp>
      <p:sp>
        <p:nvSpPr>
          <p:cNvPr id="3" name="Content Placeholder 2"/>
          <p:cNvSpPr>
            <a:spLocks noGrp="1"/>
          </p:cNvSpPr>
          <p:nvPr>
            <p:ph idx="1"/>
          </p:nvPr>
        </p:nvSpPr>
        <p:spPr/>
        <p:txBody>
          <a:bodyPr/>
          <a:lstStyle/>
          <a:p>
            <a:pPr marL="457200" lvl="1" indent="0">
              <a:buNone/>
            </a:pPr>
            <a:r>
              <a:rPr lang="en-US" dirty="0" smtClean="0"/>
              <a:t>“It is this notion of failure [of final cause as explanatory principle] which </a:t>
            </a:r>
            <a:r>
              <a:rPr lang="en-US" dirty="0" err="1" smtClean="0"/>
              <a:t>Lacan</a:t>
            </a:r>
            <a:r>
              <a:rPr lang="en-US" dirty="0" smtClean="0"/>
              <a:t> will systematically explore, linking it to Aristotle’s general assertion that accidental causes are indeterminate.” (</a:t>
            </a:r>
            <a:r>
              <a:rPr lang="en-US" dirty="0" err="1" smtClean="0"/>
              <a:t>Copjec</a:t>
            </a:r>
            <a:r>
              <a:rPr lang="en-US" dirty="0" smtClean="0"/>
              <a:t>, 48)</a:t>
            </a:r>
            <a:endParaRPr lang="en-US" dirty="0"/>
          </a:p>
        </p:txBody>
      </p:sp>
    </p:spTree>
    <p:extLst>
      <p:ext uri="{BB962C8B-B14F-4D97-AF65-F5344CB8AC3E}">
        <p14:creationId xmlns:p14="http://schemas.microsoft.com/office/powerpoint/2010/main" val="2522942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
            </a:r>
            <a:br>
              <a:rPr lang="en-US" sz="2800" dirty="0" smtClean="0"/>
            </a:br>
            <a:r>
              <a:rPr lang="en-US" sz="2800" dirty="0" smtClean="0"/>
              <a:t>“</a:t>
            </a:r>
            <a:r>
              <a:rPr lang="en-US" sz="2800" dirty="0" err="1" smtClean="0"/>
              <a:t>Tuché</a:t>
            </a:r>
            <a:r>
              <a:rPr lang="en-US" sz="2800" dirty="0" smtClean="0"/>
              <a:t> and Automaton,” </a:t>
            </a:r>
            <a:r>
              <a:rPr lang="en-US" sz="2800" i="1" dirty="0" smtClean="0"/>
              <a:t>The Four Fundamentals of Psychoanalysis</a:t>
            </a:r>
            <a:r>
              <a:rPr lang="en-US" sz="2800" dirty="0" smtClean="0"/>
              <a:t>,” [1973] (1981)</a:t>
            </a:r>
            <a:endParaRPr lang="en-US" sz="2800" dirty="0"/>
          </a:p>
        </p:txBody>
      </p:sp>
      <p:sp>
        <p:nvSpPr>
          <p:cNvPr id="3" name="Content Placeholder 2"/>
          <p:cNvSpPr>
            <a:spLocks noGrp="1"/>
          </p:cNvSpPr>
          <p:nvPr>
            <p:ph idx="1"/>
          </p:nvPr>
        </p:nvSpPr>
        <p:spPr/>
        <p:txBody>
          <a:bodyPr>
            <a:normAutofit fontScale="92500" lnSpcReduction="20000"/>
          </a:bodyPr>
          <a:lstStyle/>
          <a:p>
            <a:r>
              <a:rPr lang="en-US" sz="2800" dirty="0" err="1" smtClean="0"/>
              <a:t>Lacan</a:t>
            </a:r>
            <a:r>
              <a:rPr lang="en-US" sz="2800" dirty="0" smtClean="0"/>
              <a:t> borrows these terms from Aristotle: </a:t>
            </a:r>
          </a:p>
          <a:p>
            <a:pPr marL="0" indent="0">
              <a:buNone/>
            </a:pPr>
            <a:r>
              <a:rPr lang="en-US" sz="2800" dirty="0" smtClean="0"/>
              <a:t>Aristotle “uses [</a:t>
            </a:r>
            <a:r>
              <a:rPr lang="en-US" sz="2800" i="1" dirty="0" err="1" smtClean="0"/>
              <a:t>tuché</a:t>
            </a:r>
            <a:r>
              <a:rPr lang="en-US" sz="2800" i="1" dirty="0" smtClean="0"/>
              <a:t>] </a:t>
            </a:r>
            <a:r>
              <a:rPr lang="en-US" sz="2800" dirty="0" smtClean="0"/>
              <a:t>in his search for cause.” (J. </a:t>
            </a:r>
            <a:r>
              <a:rPr lang="en-US" sz="2800" dirty="0" err="1" smtClean="0"/>
              <a:t>Lacan</a:t>
            </a:r>
            <a:r>
              <a:rPr lang="en-US" sz="2800" dirty="0" smtClean="0"/>
              <a:t>, 53)</a:t>
            </a:r>
          </a:p>
          <a:p>
            <a:pPr marL="0" indent="0">
              <a:buNone/>
            </a:pPr>
            <a:endParaRPr lang="en-US" sz="2800" dirty="0" smtClean="0"/>
          </a:p>
          <a:p>
            <a:pPr marL="0" indent="0">
              <a:buNone/>
            </a:pPr>
            <a:r>
              <a:rPr lang="en-US" sz="2800" i="1" dirty="0"/>
              <a:t>{</a:t>
            </a:r>
            <a:r>
              <a:rPr lang="en-US" sz="2800" i="1" dirty="0" err="1" smtClean="0"/>
              <a:t>Tuchanein</a:t>
            </a:r>
            <a:r>
              <a:rPr lang="en-US" sz="2800" dirty="0" smtClean="0"/>
              <a:t>: cognate verb for “happen”}</a:t>
            </a:r>
          </a:p>
          <a:p>
            <a:pPr marL="0" indent="0">
              <a:buNone/>
            </a:pPr>
            <a:endParaRPr lang="en-US" sz="2800" dirty="0" smtClean="0"/>
          </a:p>
          <a:p>
            <a:r>
              <a:rPr lang="en-US" sz="2800" i="1" dirty="0" err="1" smtClean="0"/>
              <a:t>Tuché</a:t>
            </a:r>
            <a:r>
              <a:rPr lang="en-US" sz="2800" i="1" dirty="0" smtClean="0"/>
              <a:t>: </a:t>
            </a:r>
            <a:r>
              <a:rPr lang="en-US" sz="2800" dirty="0" smtClean="0"/>
              <a:t>“the real as encounter—the encounter in so far as it may be missed, in so far as it is essentially the missed encounter…” (55) {the awakening knock}</a:t>
            </a:r>
          </a:p>
          <a:p>
            <a:endParaRPr lang="en-US" sz="2800" i="1" dirty="0"/>
          </a:p>
          <a:p>
            <a:r>
              <a:rPr lang="en-US" sz="2800" i="1" dirty="0" smtClean="0"/>
              <a:t>Automaton</a:t>
            </a:r>
            <a:r>
              <a:rPr lang="en-US" sz="2800" dirty="0" smtClean="0"/>
              <a:t>: “the return, the coming-back, the insistence of the signs, by which we see ourselves governed by the pleasure principle.” (53-54) {unawake, unconscious}</a:t>
            </a:r>
            <a:endParaRPr lang="en-US" sz="2800" i="1" dirty="0"/>
          </a:p>
          <a:p>
            <a:endParaRPr lang="en-US" sz="2800" dirty="0"/>
          </a:p>
        </p:txBody>
      </p:sp>
    </p:spTree>
    <p:extLst>
      <p:ext uri="{BB962C8B-B14F-4D97-AF65-F5344CB8AC3E}">
        <p14:creationId xmlns:p14="http://schemas.microsoft.com/office/powerpoint/2010/main" val="3142226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t>automaton</a:t>
            </a:r>
            <a:r>
              <a:rPr lang="en-US" sz="2800" dirty="0" smtClean="0"/>
              <a:t> configures primary detachment for </a:t>
            </a:r>
            <a:r>
              <a:rPr lang="en-US" sz="2800" dirty="0" err="1" smtClean="0"/>
              <a:t>Lacan</a:t>
            </a:r>
            <a:r>
              <a:rPr lang="en-US" sz="2800" dirty="0" smtClean="0"/>
              <a:t>– </a:t>
            </a:r>
            <a:r>
              <a:rPr lang="en-US" sz="2800" dirty="0"/>
              <a:t>(</a:t>
            </a:r>
            <a:r>
              <a:rPr lang="en-US" sz="2800" dirty="0" smtClean="0"/>
              <a:t>the detachment through which the subject performs).</a:t>
            </a:r>
            <a:endParaRPr lang="en-US" sz="2800" dirty="0"/>
          </a:p>
        </p:txBody>
      </p:sp>
      <p:sp>
        <p:nvSpPr>
          <p:cNvPr id="3" name="Content Placeholder 2"/>
          <p:cNvSpPr>
            <a:spLocks noGrp="1"/>
          </p:cNvSpPr>
          <p:nvPr>
            <p:ph idx="1"/>
          </p:nvPr>
        </p:nvSpPr>
        <p:spPr>
          <a:xfrm>
            <a:off x="457200" y="1678354"/>
            <a:ext cx="8229600" cy="4525963"/>
          </a:xfrm>
        </p:spPr>
        <p:txBody>
          <a:bodyPr>
            <a:normAutofit/>
          </a:bodyPr>
          <a:lstStyle/>
          <a:p>
            <a:pPr marL="0" indent="0">
              <a:buNone/>
            </a:pPr>
            <a:r>
              <a:rPr lang="en-US" sz="2400" dirty="0" smtClean="0"/>
              <a:t>	</a:t>
            </a:r>
            <a:r>
              <a:rPr lang="en-US" sz="2800" dirty="0" smtClean="0"/>
              <a:t>“The subject constructed by language finds itself 	detached from a part of itself.  And it is this primary 	detachment that renders fruitless all the subject’s 	efforts for a reunion with its complete being.” 	 </a:t>
            </a:r>
          </a:p>
          <a:p>
            <a:pPr marL="0" indent="0">
              <a:buNone/>
            </a:pPr>
            <a:endParaRPr lang="en-US" sz="2800" dirty="0" smtClean="0"/>
          </a:p>
          <a:p>
            <a:pPr marL="0" indent="0">
              <a:buNone/>
            </a:pPr>
            <a:r>
              <a:rPr lang="en-US" sz="2800" dirty="0"/>
              <a:t>	</a:t>
            </a:r>
            <a:r>
              <a:rPr lang="en-US" sz="2800" dirty="0" smtClean="0"/>
              <a:t>			</a:t>
            </a:r>
            <a:r>
              <a:rPr lang="en-US" sz="2400" dirty="0" smtClean="0"/>
              <a:t>(Joan </a:t>
            </a:r>
            <a:r>
              <a:rPr lang="en-US" sz="2400" dirty="0" err="1" smtClean="0"/>
              <a:t>Copjec</a:t>
            </a:r>
            <a:r>
              <a:rPr lang="en-US" sz="2400" dirty="0" smtClean="0"/>
              <a:t>, </a:t>
            </a:r>
            <a:r>
              <a:rPr lang="en-US" sz="2400" i="1" dirty="0" smtClean="0"/>
              <a:t>Read My Desire: </a:t>
            </a:r>
            <a:r>
              <a:rPr lang="en-US" sz="2400" i="1" dirty="0" err="1" smtClean="0"/>
              <a:t>Lacan</a:t>
            </a:r>
            <a:r>
              <a:rPr lang="en-US" sz="2400" i="1" dirty="0" smtClean="0"/>
              <a:t> 							Against the Historicists</a:t>
            </a:r>
            <a:r>
              <a:rPr lang="en-US" sz="2400" dirty="0" smtClean="0"/>
              <a:t>, MIT Press, 1994, 52)</a:t>
            </a:r>
            <a:endParaRPr lang="en-US" sz="2400" dirty="0"/>
          </a:p>
        </p:txBody>
      </p:sp>
    </p:spTree>
    <p:extLst>
      <p:ext uri="{BB962C8B-B14F-4D97-AF65-F5344CB8AC3E}">
        <p14:creationId xmlns:p14="http://schemas.microsoft.com/office/powerpoint/2010/main" val="2288300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Language, Happiness, and </a:t>
            </a:r>
            <a:r>
              <a:rPr lang="en-US" i="1" dirty="0" smtClean="0"/>
              <a:t>automaton</a:t>
            </a:r>
            <a:endParaRPr lang="en-US" dirty="0"/>
          </a:p>
        </p:txBody>
      </p:sp>
      <p:sp>
        <p:nvSpPr>
          <p:cNvPr id="3" name="Content Placeholder 2"/>
          <p:cNvSpPr>
            <a:spLocks noGrp="1"/>
          </p:cNvSpPr>
          <p:nvPr>
            <p:ph idx="1"/>
          </p:nvPr>
        </p:nvSpPr>
        <p:spPr/>
        <p:txBody>
          <a:bodyPr/>
          <a:lstStyle/>
          <a:p>
            <a:pPr marL="0" indent="0">
              <a:buNone/>
            </a:pPr>
            <a:r>
              <a:rPr lang="en-GB" dirty="0" smtClean="0"/>
              <a:t>	“</a:t>
            </a:r>
            <a:r>
              <a:rPr lang="en-GB" dirty="0"/>
              <a:t>It’s odd that in almost all languages </a:t>
            </a:r>
            <a:r>
              <a:rPr lang="en-GB" dirty="0" smtClean="0"/>
              <a:t>	happiness </a:t>
            </a:r>
            <a:r>
              <a:rPr lang="en-GB" dirty="0"/>
              <a:t>offers itself in terms of a </a:t>
            </a:r>
            <a:r>
              <a:rPr lang="en-GB" dirty="0" smtClean="0"/>
              <a:t>meeting	—</a:t>
            </a:r>
            <a:r>
              <a:rPr lang="en-GB" dirty="0" err="1"/>
              <a:t>τυχη</a:t>
            </a:r>
            <a:r>
              <a:rPr lang="en-GB" dirty="0"/>
              <a:t> [</a:t>
            </a:r>
            <a:r>
              <a:rPr lang="en-GB" dirty="0" err="1"/>
              <a:t>Tuche</a:t>
            </a:r>
            <a:r>
              <a:rPr lang="en-GB" dirty="0"/>
              <a:t>]…A kind of favourable divinity </a:t>
            </a:r>
            <a:r>
              <a:rPr lang="en-GB" dirty="0" smtClean="0"/>
              <a:t>	is </a:t>
            </a:r>
            <a:r>
              <a:rPr lang="en-GB" dirty="0"/>
              <a:t>involved… ‘Happiness’ is after all ‘happen’; </a:t>
            </a:r>
            <a:r>
              <a:rPr lang="en-GB" dirty="0" smtClean="0"/>
              <a:t>	it </a:t>
            </a:r>
            <a:r>
              <a:rPr lang="en-GB" dirty="0"/>
              <a:t>too, is an encounter…” </a:t>
            </a:r>
            <a:endParaRPr lang="en-GB" dirty="0" smtClean="0"/>
          </a:p>
          <a:p>
            <a:pPr marL="0" indent="0">
              <a:buNone/>
            </a:pPr>
            <a:r>
              <a:rPr lang="en-GB" dirty="0"/>
              <a:t>	</a:t>
            </a:r>
            <a:r>
              <a:rPr lang="en-GB" dirty="0" smtClean="0"/>
              <a:t>(</a:t>
            </a:r>
            <a:r>
              <a:rPr lang="en-GB" dirty="0" err="1"/>
              <a:t>Lacan</a:t>
            </a:r>
            <a:r>
              <a:rPr lang="en-GB" dirty="0"/>
              <a:t>, </a:t>
            </a:r>
            <a:r>
              <a:rPr lang="en-GB" i="1" dirty="0"/>
              <a:t>The Ethics of Psychoanalysis</a:t>
            </a:r>
            <a:r>
              <a:rPr lang="en-GB" dirty="0"/>
              <a:t>, 13)</a:t>
            </a:r>
          </a:p>
          <a:p>
            <a:endParaRPr lang="en-US" dirty="0"/>
          </a:p>
        </p:txBody>
      </p:sp>
    </p:spTree>
    <p:extLst>
      <p:ext uri="{BB962C8B-B14F-4D97-AF65-F5344CB8AC3E}">
        <p14:creationId xmlns:p14="http://schemas.microsoft.com/office/powerpoint/2010/main" val="3376026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Crossovers </a:t>
            </a:r>
            <a:r>
              <a:rPr lang="en-GB" sz="3600" dirty="0"/>
              <a:t>between Bentham and </a:t>
            </a:r>
            <a:r>
              <a:rPr lang="en-GB" sz="3600" dirty="0" smtClean="0"/>
              <a:t/>
            </a:r>
            <a:br>
              <a:rPr lang="en-GB" sz="3600" dirty="0" smtClean="0"/>
            </a:br>
            <a:r>
              <a:rPr lang="en-GB" sz="3600" dirty="0" smtClean="0"/>
              <a:t>J.L. Austin </a:t>
            </a:r>
            <a:r>
              <a:rPr lang="en-GB" sz="3600" dirty="0"/>
              <a:t>on “happiness”</a:t>
            </a:r>
            <a:endParaRPr lang="en-US" sz="3600" dirty="0"/>
          </a:p>
        </p:txBody>
      </p:sp>
      <p:sp>
        <p:nvSpPr>
          <p:cNvPr id="3" name="Content Placeholder 2"/>
          <p:cNvSpPr>
            <a:spLocks noGrp="1"/>
          </p:cNvSpPr>
          <p:nvPr>
            <p:ph idx="1"/>
          </p:nvPr>
        </p:nvSpPr>
        <p:spPr/>
        <p:txBody>
          <a:bodyPr>
            <a:normAutofit fontScale="25000" lnSpcReduction="20000"/>
          </a:bodyPr>
          <a:lstStyle/>
          <a:p>
            <a:r>
              <a:rPr lang="en-GB" sz="11200" dirty="0" smtClean="0"/>
              <a:t>Bentham’s Felicific Calculus (measures the Greatest Happiness for the Greatest Number): </a:t>
            </a:r>
            <a:r>
              <a:rPr lang="en-GB" sz="11200" dirty="0"/>
              <a:t>fundamentally </a:t>
            </a:r>
            <a:r>
              <a:rPr lang="en-GB" sz="11200" dirty="0" err="1"/>
              <a:t>performative</a:t>
            </a:r>
            <a:r>
              <a:rPr lang="en-GB" sz="11200" dirty="0"/>
              <a:t> in </a:t>
            </a:r>
            <a:r>
              <a:rPr lang="en-GB" sz="11200" dirty="0" smtClean="0"/>
              <a:t>its consequential mode </a:t>
            </a:r>
            <a:r>
              <a:rPr lang="en-GB" sz="11200" dirty="0"/>
              <a:t>of </a:t>
            </a:r>
            <a:r>
              <a:rPr lang="en-GB" sz="11200" dirty="0" smtClean="0"/>
              <a:t>operation.</a:t>
            </a:r>
          </a:p>
          <a:p>
            <a:endParaRPr lang="en-GB" sz="11200" dirty="0"/>
          </a:p>
          <a:p>
            <a:r>
              <a:rPr lang="en-GB" sz="11200" dirty="0" smtClean="0"/>
              <a:t>Law is an exemplary material, potentially “felicitous” entity by virtue of it being fundamentally linguistic.</a:t>
            </a:r>
          </a:p>
          <a:p>
            <a:pPr marL="0" indent="0">
              <a:buNone/>
            </a:pPr>
            <a:endParaRPr lang="en-GB" sz="11200" dirty="0"/>
          </a:p>
          <a:p>
            <a:r>
              <a:rPr lang="en-GB" sz="11200" dirty="0" smtClean="0"/>
              <a:t>Both </a:t>
            </a:r>
            <a:r>
              <a:rPr lang="en-GB" sz="11200" dirty="0"/>
              <a:t>philosophers theorise “happiness” as linguistic operation, in particular, successful operation, </a:t>
            </a:r>
            <a:r>
              <a:rPr lang="en-GB" sz="11200" i="1" dirty="0"/>
              <a:t>in which various conditions have been met. </a:t>
            </a:r>
            <a:r>
              <a:rPr lang="en-GB" sz="11200" dirty="0"/>
              <a:t>(my emphasis)</a:t>
            </a:r>
            <a:r>
              <a:rPr lang="en-GB" sz="11200" i="1" dirty="0"/>
              <a:t/>
            </a:r>
            <a:br>
              <a:rPr lang="en-GB" sz="11200" i="1" dirty="0"/>
            </a:br>
            <a:endParaRPr lang="en-GB" sz="11200" dirty="0" smtClean="0"/>
          </a:p>
          <a:p>
            <a:endParaRPr lang="en-GB" sz="8000" dirty="0" smtClean="0"/>
          </a:p>
          <a:p>
            <a:pPr marL="0" indent="0">
              <a:buNone/>
            </a:pPr>
            <a:endParaRPr lang="en-GB" sz="8000" dirty="0"/>
          </a:p>
          <a:p>
            <a:endParaRPr lang="en-GB" sz="8000" dirty="0"/>
          </a:p>
          <a:p>
            <a:endParaRPr lang="en-GB" dirty="0"/>
          </a:p>
          <a:p>
            <a:pPr marL="0" indent="0">
              <a:buNone/>
            </a:pPr>
            <a:endParaRPr lang="en-GB" dirty="0"/>
          </a:p>
          <a:p>
            <a:pPr marL="0" indent="0">
              <a:buNone/>
            </a:pPr>
            <a:endParaRPr lang="en-GB" dirty="0"/>
          </a:p>
          <a:p>
            <a:pPr marL="0" indent="0">
              <a:buNone/>
            </a:pPr>
            <a:r>
              <a:rPr lang="en-GB" dirty="0" smtClean="0"/>
              <a:t> </a:t>
            </a:r>
            <a:endParaRPr lang="en-US" dirty="0"/>
          </a:p>
        </p:txBody>
      </p:sp>
    </p:spTree>
    <p:extLst>
      <p:ext uri="{BB962C8B-B14F-4D97-AF65-F5344CB8AC3E}">
        <p14:creationId xmlns:p14="http://schemas.microsoft.com/office/powerpoint/2010/main" val="3801731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Lacan</a:t>
            </a:r>
            <a:r>
              <a:rPr lang="en-US" dirty="0" smtClean="0"/>
              <a:t>: big fan of Bentham</a:t>
            </a:r>
            <a:endParaRPr lang="en-US" dirty="0"/>
          </a:p>
        </p:txBody>
      </p:sp>
      <p:sp>
        <p:nvSpPr>
          <p:cNvPr id="3" name="Content Placeholder 2"/>
          <p:cNvSpPr>
            <a:spLocks noGrp="1"/>
          </p:cNvSpPr>
          <p:nvPr>
            <p:ph idx="1"/>
          </p:nvPr>
        </p:nvSpPr>
        <p:spPr/>
        <p:txBody>
          <a:bodyPr>
            <a:normAutofit/>
          </a:bodyPr>
          <a:lstStyle/>
          <a:p>
            <a:r>
              <a:rPr lang="en-US" sz="2400" dirty="0" smtClean="0"/>
              <a:t>Bentham </a:t>
            </a:r>
            <a:r>
              <a:rPr lang="en-US" sz="2400" dirty="0"/>
              <a:t>i</a:t>
            </a:r>
            <a:r>
              <a:rPr lang="en-US" sz="2400" dirty="0" smtClean="0"/>
              <a:t>s </a:t>
            </a:r>
            <a:r>
              <a:rPr lang="en-US" sz="2400" dirty="0"/>
              <a:t>“the man who approaches the question [of the progress of knowledge] at the level of the signifier” (</a:t>
            </a:r>
            <a:r>
              <a:rPr lang="en-US" sz="2400" i="1" dirty="0"/>
              <a:t>Ethics</a:t>
            </a:r>
            <a:r>
              <a:rPr lang="en-US" sz="2400" dirty="0"/>
              <a:t>, 228). </a:t>
            </a:r>
            <a:endParaRPr lang="en-US" sz="2400" dirty="0" smtClean="0"/>
          </a:p>
          <a:p>
            <a:pPr marL="0" indent="0">
              <a:buNone/>
            </a:pPr>
            <a:endParaRPr lang="en-US" sz="2400" dirty="0" smtClean="0"/>
          </a:p>
          <a:p>
            <a:r>
              <a:rPr lang="en-US" sz="2400" dirty="0" smtClean="0"/>
              <a:t>“[For Bentham] ‘Fictitious’ does not mean illusory or deceptive as such…but, in the sense that every truth has the structure of fiction….The fictitious is not, in effect, in its essence that which deceives, but is precisely what I call the symbolic.” (</a:t>
            </a:r>
            <a:r>
              <a:rPr lang="en-US" sz="2400" i="1" dirty="0" smtClean="0"/>
              <a:t>Ethics, 12)</a:t>
            </a:r>
            <a:r>
              <a:rPr lang="en-US" sz="2400" dirty="0" smtClean="0"/>
              <a:t>  </a:t>
            </a:r>
            <a:endParaRPr lang="en-US" sz="2400" dirty="0"/>
          </a:p>
          <a:p>
            <a:pPr marL="0" indent="0">
              <a:buNone/>
            </a:pPr>
            <a:endParaRPr lang="en-US" sz="2400" dirty="0" smtClean="0"/>
          </a:p>
          <a:p>
            <a:endParaRPr lang="en-US" sz="2400" dirty="0"/>
          </a:p>
        </p:txBody>
      </p:sp>
    </p:spTree>
    <p:extLst>
      <p:ext uri="{BB962C8B-B14F-4D97-AF65-F5344CB8AC3E}">
        <p14:creationId xmlns:p14="http://schemas.microsoft.com/office/powerpoint/2010/main" val="1377458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Jeremy Bentham configures language as “automaton”:</a:t>
            </a:r>
            <a:endParaRPr lang="en-US" sz="2800" dirty="0"/>
          </a:p>
        </p:txBody>
      </p:sp>
      <p:sp>
        <p:nvSpPr>
          <p:cNvPr id="3" name="Content Placeholder 2"/>
          <p:cNvSpPr>
            <a:spLocks noGrp="1"/>
          </p:cNvSpPr>
          <p:nvPr>
            <p:ph idx="1"/>
          </p:nvPr>
        </p:nvSpPr>
        <p:spPr/>
        <p:txBody>
          <a:bodyPr>
            <a:normAutofit fontScale="85000" lnSpcReduction="20000"/>
          </a:bodyPr>
          <a:lstStyle/>
          <a:p>
            <a:pPr marL="0" indent="0">
              <a:buNone/>
            </a:pPr>
            <a:r>
              <a:rPr lang="en-GB" dirty="0" smtClean="0"/>
              <a:t>“Beholding at a distance, in the dress of a man, sitting and playing upon an organ, an automaton figure, constructed for that purpose by the ingenuity of the mechanist, to take this creature of human art for a real man, is a sort of mistake which, at a certain distance, might happen for a time to be made by the most acute observer, this fictitious entity thus accoutred should present itself in the character of , and be regarded and treated as if it were a real one. How </a:t>
            </a:r>
            <a:r>
              <a:rPr lang="en-GB" dirty="0"/>
              <a:t>should it be otherwise, when on the very </a:t>
            </a:r>
            <a:r>
              <a:rPr lang="en-GB" dirty="0" smtClean="0"/>
              <a:t>occasion </a:t>
            </a:r>
            <a:r>
              <a:rPr lang="en-GB" dirty="0"/>
              <a:t>on which, and by every person by whom it </a:t>
            </a:r>
            <a:r>
              <a:rPr lang="en-GB" dirty="0" smtClean="0"/>
              <a:t>is </a:t>
            </a:r>
            <a:r>
              <a:rPr lang="en-GB" dirty="0"/>
              <a:t>spoken of at all, it is spoken of as if it were a </a:t>
            </a:r>
            <a:r>
              <a:rPr lang="en-GB" dirty="0" smtClean="0"/>
              <a:t>real entity</a:t>
            </a:r>
            <a:r>
              <a:rPr lang="en-GB" dirty="0"/>
              <a:t>?” </a:t>
            </a:r>
          </a:p>
          <a:p>
            <a:pPr marL="0" indent="0">
              <a:buNone/>
            </a:pPr>
            <a:r>
              <a:rPr lang="en-GB" dirty="0"/>
              <a:t>					</a:t>
            </a:r>
            <a:r>
              <a:rPr lang="en-GB" dirty="0" smtClean="0"/>
              <a:t>(C.K. Ogden</a:t>
            </a:r>
            <a:r>
              <a:rPr lang="en-GB" dirty="0"/>
              <a:t>, citing </a:t>
            </a:r>
            <a:r>
              <a:rPr lang="en-GB" dirty="0" smtClean="0"/>
              <a:t>Bentham</a:t>
            </a:r>
            <a:r>
              <a:rPr lang="en-GB" dirty="0"/>
              <a:t>, xliii)</a:t>
            </a:r>
          </a:p>
        </p:txBody>
      </p:sp>
    </p:spTree>
    <p:extLst>
      <p:ext uri="{BB962C8B-B14F-4D97-AF65-F5344CB8AC3E}">
        <p14:creationId xmlns:p14="http://schemas.microsoft.com/office/powerpoint/2010/main" val="2345042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dirty="0" smtClean="0"/>
              <a:t>“</a:t>
            </a:r>
            <a:r>
              <a:rPr lang="en-US" sz="2800" i="1" dirty="0" err="1" smtClean="0"/>
              <a:t>l’effet</a:t>
            </a:r>
            <a:r>
              <a:rPr lang="en-US" sz="2800" i="1" dirty="0" smtClean="0"/>
              <a:t> </a:t>
            </a:r>
            <a:r>
              <a:rPr lang="en-US" sz="2800" i="1" dirty="0" err="1" smtClean="0"/>
              <a:t>machinal</a:t>
            </a:r>
            <a:r>
              <a:rPr lang="en-US" sz="2800" i="1" dirty="0" smtClean="0"/>
              <a:t>”</a:t>
            </a:r>
            <a:r>
              <a:rPr lang="en-US" sz="2800" dirty="0" smtClean="0"/>
              <a:t>:</a:t>
            </a:r>
            <a:r>
              <a:rPr lang="en-US" sz="2800" i="1" dirty="0" smtClean="0"/>
              <a:t> </a:t>
            </a:r>
            <a:r>
              <a:rPr lang="en-US" sz="2800" dirty="0"/>
              <a:t>language as </a:t>
            </a:r>
            <a:r>
              <a:rPr lang="en-US" sz="2800" dirty="0" smtClean="0"/>
              <a:t>fiction  </a:t>
            </a:r>
            <a:endParaRPr lang="en-US" sz="2800" dirty="0"/>
          </a:p>
        </p:txBody>
      </p:sp>
      <p:sp>
        <p:nvSpPr>
          <p:cNvPr id="3" name="Content Placeholder 2"/>
          <p:cNvSpPr>
            <a:spLocks noGrp="1"/>
          </p:cNvSpPr>
          <p:nvPr>
            <p:ph idx="1"/>
          </p:nvPr>
        </p:nvSpPr>
        <p:spPr/>
        <p:txBody>
          <a:bodyPr>
            <a:noAutofit/>
          </a:bodyPr>
          <a:lstStyle/>
          <a:p>
            <a:pPr marL="457200" lvl="1" indent="0">
              <a:buNone/>
            </a:pPr>
            <a:r>
              <a:rPr lang="en-US" dirty="0"/>
              <a:t>“…a random or mechanical dimension of language exists that cannot be assimilated to a system of intentions, desires, or motives… the random </a:t>
            </a:r>
            <a:r>
              <a:rPr lang="en-US" dirty="0" smtClean="0"/>
              <a:t>arbitrary </a:t>
            </a:r>
            <a:r>
              <a:rPr lang="en-US" dirty="0"/>
              <a:t>functioning of language as ‘fiction’—that is, ‘in the absence of any link between utterance and a referent,… </a:t>
            </a:r>
            <a:r>
              <a:rPr lang="en-US" dirty="0" smtClean="0"/>
              <a:t>is </a:t>
            </a:r>
            <a:r>
              <a:rPr lang="en-US" dirty="0"/>
              <a:t>the functioning of a machine (‘…</a:t>
            </a:r>
            <a:r>
              <a:rPr lang="en-US" i="1" dirty="0" err="1"/>
              <a:t>l’effet</a:t>
            </a:r>
            <a:r>
              <a:rPr lang="en-US" i="1" dirty="0"/>
              <a:t> </a:t>
            </a:r>
            <a:r>
              <a:rPr lang="en-US" i="1" dirty="0" err="1"/>
              <a:t>machinal</a:t>
            </a:r>
            <a:r>
              <a:rPr lang="en-US" i="1" dirty="0"/>
              <a:t> de </a:t>
            </a:r>
            <a:r>
              <a:rPr lang="en-US" i="1" dirty="0" err="1"/>
              <a:t>mon</a:t>
            </a:r>
            <a:r>
              <a:rPr lang="en-US" i="1" dirty="0"/>
              <a:t> </a:t>
            </a:r>
            <a:r>
              <a:rPr lang="en-US" i="1" dirty="0" err="1" smtClean="0"/>
              <a:t>embarras</a:t>
            </a:r>
            <a:r>
              <a:rPr lang="en-US" dirty="0"/>
              <a:t>’)…”   </a:t>
            </a:r>
          </a:p>
          <a:p>
            <a:pPr marL="457200" lvl="1" indent="0">
              <a:buNone/>
            </a:pPr>
            <a:r>
              <a:rPr lang="en-US" dirty="0"/>
              <a:t>			</a:t>
            </a:r>
          </a:p>
          <a:p>
            <a:pPr marL="457200" lvl="1" indent="0">
              <a:buNone/>
            </a:pPr>
            <a:r>
              <a:rPr lang="en-US" dirty="0"/>
              <a:t>---Cynthia Chase citing Paul de Man citing Rousseau      	</a:t>
            </a:r>
          </a:p>
          <a:p>
            <a:pPr marL="457200" lvl="1" indent="0">
              <a:buNone/>
            </a:pPr>
            <a:r>
              <a:rPr lang="en-US" dirty="0"/>
              <a:t>			 </a:t>
            </a:r>
          </a:p>
          <a:p>
            <a:endParaRPr lang="en-US" sz="2800" dirty="0"/>
          </a:p>
        </p:txBody>
      </p:sp>
    </p:spTree>
    <p:extLst>
      <p:ext uri="{BB962C8B-B14F-4D97-AF65-F5344CB8AC3E}">
        <p14:creationId xmlns:p14="http://schemas.microsoft.com/office/powerpoint/2010/main" val="3104785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http://</a:t>
            </a:r>
            <a:r>
              <a:rPr lang="en-US" sz="3200" dirty="0" err="1"/>
              <a:t>performingobjectsconference.co.uk</a:t>
            </a:r>
            <a:endParaRPr lang="en-US" sz="3200" dirty="0"/>
          </a:p>
        </p:txBody>
      </p:sp>
      <p:pic>
        <p:nvPicPr>
          <p:cNvPr id="4" name="Content Placeholder 3"/>
          <p:cNvPicPr>
            <a:picLocks noGrp="1" noChangeAspect="1"/>
          </p:cNvPicPr>
          <p:nvPr>
            <p:ph idx="1"/>
          </p:nvPr>
        </p:nvPicPr>
        <p:blipFill>
          <a:blip r:embed="rId2"/>
          <a:srcRect l="-4845" r="-4845"/>
          <a:stretch>
            <a:fillRect/>
          </a:stretch>
        </p:blipFill>
        <p:spPr>
          <a:prstGeom prst="rect">
            <a:avLst/>
          </a:prstGeom>
        </p:spPr>
      </p:pic>
    </p:spTree>
    <p:extLst>
      <p:ext uri="{BB962C8B-B14F-4D97-AF65-F5344CB8AC3E}">
        <p14:creationId xmlns:p14="http://schemas.microsoft.com/office/powerpoint/2010/main" val="602610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	</a:t>
            </a:r>
            <a:r>
              <a:rPr lang="en-US" sz="2800" dirty="0" err="1" smtClean="0"/>
              <a:t>Ronell</a:t>
            </a:r>
            <a:r>
              <a:rPr lang="en-US" sz="2800" dirty="0" smtClean="0"/>
              <a:t> on De Man on Rousseau’s </a:t>
            </a:r>
            <a:r>
              <a:rPr lang="en-US" sz="2800" i="1" dirty="0" err="1" smtClean="0"/>
              <a:t>l’effet</a:t>
            </a:r>
            <a:r>
              <a:rPr lang="en-US" sz="2800" i="1" dirty="0" smtClean="0"/>
              <a:t> </a:t>
            </a:r>
            <a:r>
              <a:rPr lang="en-US" sz="2800" i="1" dirty="0" err="1" smtClean="0"/>
              <a:t>machinal</a:t>
            </a:r>
            <a:r>
              <a:rPr lang="en-US" sz="2800" dirty="0" smtClean="0"/>
              <a:t> : </a:t>
            </a:r>
            <a:endParaRPr lang="en-US" sz="2800" dirty="0"/>
          </a:p>
        </p:txBody>
      </p:sp>
      <p:sp>
        <p:nvSpPr>
          <p:cNvPr id="3" name="Content Placeholder 2"/>
          <p:cNvSpPr>
            <a:spLocks noGrp="1"/>
          </p:cNvSpPr>
          <p:nvPr>
            <p:ph idx="1"/>
          </p:nvPr>
        </p:nvSpPr>
        <p:spPr/>
        <p:txBody>
          <a:bodyPr>
            <a:normAutofit/>
          </a:bodyPr>
          <a:lstStyle/>
          <a:p>
            <a:pPr marL="0" indent="0">
              <a:buNone/>
            </a:pPr>
            <a:r>
              <a:rPr lang="en-US" sz="2400" dirty="0" smtClean="0"/>
              <a:t>		</a:t>
            </a:r>
            <a:r>
              <a:rPr lang="en-US" sz="2800" dirty="0" smtClean="0"/>
              <a:t>“… ‘</a:t>
            </a:r>
            <a:r>
              <a:rPr lang="en-US" sz="2800" dirty="0" err="1" smtClean="0"/>
              <a:t>l’effet</a:t>
            </a:r>
            <a:r>
              <a:rPr lang="en-US" sz="2800" dirty="0" smtClean="0"/>
              <a:t> </a:t>
            </a:r>
            <a:r>
              <a:rPr lang="en-US" sz="2800" dirty="0" err="1" smtClean="0"/>
              <a:t>machinal</a:t>
            </a:r>
            <a:r>
              <a:rPr lang="en-US" sz="2800" dirty="0" smtClean="0"/>
              <a:t>’ is responsible for effects of 		meaning 	generated by sheer contingency, 				elements of </a:t>
            </a:r>
            <a:r>
              <a:rPr lang="en-US" sz="2800" dirty="0" err="1" smtClean="0"/>
              <a:t>uncontrol</a:t>
            </a:r>
            <a:r>
              <a:rPr lang="en-US" sz="2800" dirty="0" smtClean="0"/>
              <a:t> and improvisation. The 			disjuncture of performance and meaning or 				intention… has 	mounted to something of a 				humanist affront, a scandal.” </a:t>
            </a:r>
          </a:p>
          <a:p>
            <a:pPr marL="0" indent="0">
              <a:buNone/>
            </a:pPr>
            <a:r>
              <a:rPr lang="en-US" sz="2800" dirty="0"/>
              <a:t>	</a:t>
            </a:r>
            <a:r>
              <a:rPr lang="en-US" sz="2800" dirty="0" smtClean="0"/>
              <a:t>					(A. </a:t>
            </a:r>
            <a:r>
              <a:rPr lang="en-US" sz="2800" dirty="0" err="1" smtClean="0"/>
              <a:t>Ronell</a:t>
            </a:r>
            <a:r>
              <a:rPr lang="en-US" sz="2800" dirty="0" smtClean="0"/>
              <a:t>, </a:t>
            </a:r>
            <a:r>
              <a:rPr lang="en-US" sz="2800" i="1" dirty="0" smtClean="0"/>
              <a:t>Stupidity</a:t>
            </a:r>
            <a:r>
              <a:rPr lang="en-US" sz="2800" dirty="0" smtClean="0"/>
              <a:t>, 98.)</a:t>
            </a:r>
            <a:endParaRPr lang="en-US" sz="2800" dirty="0"/>
          </a:p>
        </p:txBody>
      </p:sp>
    </p:spTree>
    <p:extLst>
      <p:ext uri="{BB962C8B-B14F-4D97-AF65-F5344CB8AC3E}">
        <p14:creationId xmlns:p14="http://schemas.microsoft.com/office/powerpoint/2010/main" val="3548716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Bentham also links motion to the “automaton” of fiction/language.  </a:t>
            </a:r>
            <a:endParaRPr lang="en-US" sz="3600" dirty="0"/>
          </a:p>
        </p:txBody>
      </p:sp>
      <p:sp>
        <p:nvSpPr>
          <p:cNvPr id="3" name="Content Placeholder 2"/>
          <p:cNvSpPr>
            <a:spLocks noGrp="1"/>
          </p:cNvSpPr>
          <p:nvPr>
            <p:ph idx="1"/>
          </p:nvPr>
        </p:nvSpPr>
        <p:spPr/>
        <p:txBody>
          <a:bodyPr>
            <a:normAutofit/>
          </a:bodyPr>
          <a:lstStyle/>
          <a:p>
            <a:pPr marL="0" indent="0">
              <a:buNone/>
            </a:pPr>
            <a:r>
              <a:rPr lang="en-GB" i="1" dirty="0"/>
              <a:t>	</a:t>
            </a:r>
            <a:endParaRPr lang="en-GB" i="1" dirty="0" smtClean="0"/>
          </a:p>
          <a:p>
            <a:pPr marL="0" indent="0">
              <a:buNone/>
            </a:pPr>
            <a:r>
              <a:rPr lang="en-GB" i="1" dirty="0"/>
              <a:t>	</a:t>
            </a:r>
            <a:r>
              <a:rPr lang="en-GB" sz="2800" i="1" dirty="0" smtClean="0"/>
              <a:t>“</a:t>
            </a:r>
            <a:r>
              <a:rPr lang="en-GB" sz="2800" i="1" dirty="0"/>
              <a:t>[accounting for]…the motion of such bodies </a:t>
            </a:r>
            <a:r>
              <a:rPr lang="en-GB" sz="2800" i="1" dirty="0" smtClean="0"/>
              <a:t>as 	are </a:t>
            </a:r>
            <a:r>
              <a:rPr lang="en-GB" sz="2800" i="1" dirty="0"/>
              <a:t>in </a:t>
            </a:r>
            <a:r>
              <a:rPr lang="en-GB" sz="2800" i="1" dirty="0" smtClean="0"/>
              <a:t>motion</a:t>
            </a:r>
            <a:r>
              <a:rPr lang="en-GB" sz="2800" i="1" dirty="0"/>
              <a:t>, </a:t>
            </a:r>
            <a:r>
              <a:rPr lang="en-GB" sz="2800" i="1" dirty="0" smtClean="0"/>
              <a:t>…certain </a:t>
            </a:r>
            <a:r>
              <a:rPr lang="en-GB" sz="2800" i="1" dirty="0"/>
              <a:t>fictitious </a:t>
            </a:r>
            <a:r>
              <a:rPr lang="en-GB" sz="2800" i="1" dirty="0" smtClean="0"/>
              <a:t>entities </a:t>
            </a:r>
            <a:r>
              <a:rPr lang="en-GB" sz="2800" i="1" dirty="0"/>
              <a:t>are, by a </a:t>
            </a:r>
            <a:r>
              <a:rPr lang="en-GB" sz="2800" i="1" dirty="0" smtClean="0"/>
              <a:t>	sort </a:t>
            </a:r>
            <a:r>
              <a:rPr lang="en-GB" sz="2800" i="1" dirty="0"/>
              <a:t>of </a:t>
            </a:r>
            <a:r>
              <a:rPr lang="en-GB" sz="2800" i="1" dirty="0" smtClean="0"/>
              <a:t>innocent </a:t>
            </a:r>
            <a:r>
              <a:rPr lang="en-GB" sz="2800" i="1" dirty="0"/>
              <a:t>falsehood, </a:t>
            </a:r>
            <a:r>
              <a:rPr lang="en-GB" sz="2800" i="1" dirty="0" smtClean="0"/>
              <a:t>the </a:t>
            </a:r>
            <a:r>
              <a:rPr lang="en-GB" sz="2800" i="1" dirty="0"/>
              <a:t>utterance of which is </a:t>
            </a:r>
            <a:r>
              <a:rPr lang="en-GB" sz="2800" i="1" dirty="0" smtClean="0"/>
              <a:t>	necessary </a:t>
            </a:r>
            <a:r>
              <a:rPr lang="en-GB" sz="2800" i="1" dirty="0"/>
              <a:t>to </a:t>
            </a:r>
            <a:r>
              <a:rPr lang="en-GB" sz="2800" i="1" dirty="0" smtClean="0"/>
              <a:t>the purpose </a:t>
            </a:r>
            <a:r>
              <a:rPr lang="en-GB" sz="2800" i="1" dirty="0"/>
              <a:t>of discourse, </a:t>
            </a:r>
            <a:r>
              <a:rPr lang="en-GB" sz="2800" i="1" dirty="0" smtClean="0"/>
              <a:t>feigned </a:t>
            </a:r>
            <a:r>
              <a:rPr lang="en-GB" sz="2800" i="1" dirty="0"/>
              <a:t>to </a:t>
            </a:r>
            <a:r>
              <a:rPr lang="en-GB" sz="2800" i="1" dirty="0" smtClean="0"/>
              <a:t>	exist and operate </a:t>
            </a:r>
            <a:r>
              <a:rPr lang="en-GB" sz="2800" i="1" dirty="0"/>
              <a:t>in </a:t>
            </a:r>
            <a:r>
              <a:rPr lang="en-GB" sz="2800" i="1" dirty="0" smtClean="0"/>
              <a:t>the </a:t>
            </a:r>
            <a:r>
              <a:rPr lang="en-GB" sz="2800" i="1" dirty="0"/>
              <a:t>character of </a:t>
            </a:r>
            <a:r>
              <a:rPr lang="en-GB" sz="2800" i="1" dirty="0" smtClean="0"/>
              <a:t>causes</a:t>
            </a:r>
            <a:r>
              <a:rPr lang="en-GB" sz="2800" i="1" dirty="0"/>
              <a:t>…” </a:t>
            </a:r>
          </a:p>
          <a:p>
            <a:pPr marL="0" indent="0">
              <a:buNone/>
            </a:pPr>
            <a:r>
              <a:rPr lang="en-GB" sz="2800" i="1" dirty="0"/>
              <a:t>			</a:t>
            </a:r>
            <a:r>
              <a:rPr lang="en-GB" sz="2800" dirty="0"/>
              <a:t>(</a:t>
            </a:r>
            <a:r>
              <a:rPr lang="en-GB" sz="2800" dirty="0" smtClean="0"/>
              <a:t>Ogden citing Bentham, </a:t>
            </a:r>
            <a:r>
              <a:rPr lang="en-GB" sz="2800" dirty="0"/>
              <a:t>xlii)</a:t>
            </a:r>
          </a:p>
          <a:p>
            <a:pPr marL="0" indent="0">
              <a:buNone/>
            </a:pPr>
            <a:endParaRPr lang="en-GB" dirty="0"/>
          </a:p>
          <a:p>
            <a:pPr marL="0" indent="0">
              <a:buNone/>
            </a:pPr>
            <a:endParaRPr lang="en-US" dirty="0"/>
          </a:p>
        </p:txBody>
      </p:sp>
    </p:spTree>
    <p:extLst>
      <p:ext uri="{BB962C8B-B14F-4D97-AF65-F5344CB8AC3E}">
        <p14:creationId xmlns:p14="http://schemas.microsoft.com/office/powerpoint/2010/main" val="536258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Object Oriented Ontology: </a:t>
            </a:r>
            <a:r>
              <a:rPr lang="en-US" i="1" dirty="0" err="1" smtClean="0"/>
              <a:t>hyperobjects</a:t>
            </a:r>
            <a:endParaRPr lang="en-US" i="1" dirty="0"/>
          </a:p>
        </p:txBody>
      </p:sp>
      <p:sp>
        <p:nvSpPr>
          <p:cNvPr id="3" name="Content Placeholder 2"/>
          <p:cNvSpPr>
            <a:spLocks noGrp="1"/>
          </p:cNvSpPr>
          <p:nvPr>
            <p:ph idx="1"/>
          </p:nvPr>
        </p:nvSpPr>
        <p:spPr/>
        <p:txBody>
          <a:bodyPr>
            <a:normAutofit/>
          </a:bodyPr>
          <a:lstStyle/>
          <a:p>
            <a:pPr marL="0" indent="0">
              <a:buNone/>
            </a:pPr>
            <a:r>
              <a:rPr lang="en-US" sz="2400" dirty="0" smtClean="0"/>
              <a:t>“Automatic Nothingness”– Keynote title for Performing Objects conference (2013)</a:t>
            </a:r>
            <a:endParaRPr lang="en-US" sz="2400" dirty="0"/>
          </a:p>
          <a:p>
            <a:pPr marL="0" indent="0">
              <a:buNone/>
            </a:pPr>
            <a:endParaRPr lang="en-US" sz="2400" i="1" dirty="0"/>
          </a:p>
          <a:p>
            <a:pPr marL="0" indent="0">
              <a:buNone/>
            </a:pPr>
            <a:r>
              <a:rPr lang="en-US" sz="2400" i="1" dirty="0" err="1" smtClean="0"/>
              <a:t>Hyperobjects</a:t>
            </a:r>
            <a:r>
              <a:rPr lang="en-US" sz="2400" i="1" dirty="0" smtClean="0"/>
              <a:t>: Philosophy and Ecology after the End of the World</a:t>
            </a:r>
            <a:r>
              <a:rPr lang="en-US" sz="2400" dirty="0" smtClean="0"/>
              <a:t> (Timothy Morton, 2013)</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i="1" dirty="0" smtClean="0"/>
          </a:p>
          <a:p>
            <a:endParaRPr lang="en-US" dirty="0"/>
          </a:p>
        </p:txBody>
      </p:sp>
    </p:spTree>
    <p:extLst>
      <p:ext uri="{BB962C8B-B14F-4D97-AF65-F5344CB8AC3E}">
        <p14:creationId xmlns:p14="http://schemas.microsoft.com/office/powerpoint/2010/main" val="709648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hyperobjects</a:t>
            </a:r>
            <a:r>
              <a:rPr lang="en-US" dirty="0" smtClean="0"/>
              <a:t>” </a:t>
            </a:r>
            <a:endParaRPr lang="en-US" dirty="0"/>
          </a:p>
        </p:txBody>
      </p:sp>
      <p:sp>
        <p:nvSpPr>
          <p:cNvPr id="3" name="Content Placeholder 2"/>
          <p:cNvSpPr>
            <a:spLocks noGrp="1"/>
          </p:cNvSpPr>
          <p:nvPr>
            <p:ph idx="1"/>
          </p:nvPr>
        </p:nvSpPr>
        <p:spPr/>
        <p:txBody>
          <a:bodyPr>
            <a:normAutofit fontScale="62500" lnSpcReduction="20000"/>
          </a:bodyPr>
          <a:lstStyle/>
          <a:p>
            <a:r>
              <a:rPr lang="en-US" sz="2800" dirty="0" smtClean="0"/>
              <a:t>“…exhibit their effects </a:t>
            </a:r>
            <a:r>
              <a:rPr lang="en-US" sz="2800" i="1" dirty="0" err="1" smtClean="0"/>
              <a:t>interobjectively</a:t>
            </a:r>
            <a:r>
              <a:rPr lang="en-US" sz="2800" dirty="0" smtClean="0"/>
              <a:t>; that is, they can be detected in a space that consists of interrelationships between aesthetic properties of objects.” (Morton, 1)</a:t>
            </a:r>
          </a:p>
          <a:p>
            <a:pPr marL="0" indent="0">
              <a:buNone/>
            </a:pPr>
            <a:endParaRPr lang="en-US" sz="2800" dirty="0" smtClean="0"/>
          </a:p>
          <a:p>
            <a:r>
              <a:rPr lang="en-US" sz="2800" dirty="0" smtClean="0"/>
              <a:t>“The </a:t>
            </a:r>
            <a:r>
              <a:rPr lang="en-US" sz="2800" dirty="0" err="1" smtClean="0"/>
              <a:t>hyperobject</a:t>
            </a:r>
            <a:r>
              <a:rPr lang="en-US" sz="2800" dirty="0" smtClean="0"/>
              <a:t> is not a function of our knowledge; it’s </a:t>
            </a:r>
            <a:r>
              <a:rPr lang="en-US" sz="2800" i="1" dirty="0" smtClean="0"/>
              <a:t>hyper</a:t>
            </a:r>
            <a:r>
              <a:rPr lang="en-US" sz="2800" dirty="0" smtClean="0"/>
              <a:t> relative to worms, lemons, and ultraviolet rays, as well as humans.” (2)</a:t>
            </a:r>
          </a:p>
          <a:p>
            <a:pPr marL="0" indent="0">
              <a:buNone/>
            </a:pPr>
            <a:endParaRPr lang="en-US" sz="2800" dirty="0" smtClean="0"/>
          </a:p>
          <a:p>
            <a:r>
              <a:rPr lang="en-US" sz="2800" dirty="0" smtClean="0"/>
              <a:t> “I am scooped out from the inside.  My </a:t>
            </a:r>
            <a:r>
              <a:rPr lang="en-US" sz="2800" dirty="0" err="1" smtClean="0"/>
              <a:t>situatedness</a:t>
            </a:r>
            <a:r>
              <a:rPr lang="en-US" sz="2800" dirty="0" smtClean="0"/>
              <a:t> and the rhetoric of </a:t>
            </a:r>
            <a:r>
              <a:rPr lang="en-US" sz="2800" dirty="0" err="1" smtClean="0"/>
              <a:t>situatedness</a:t>
            </a:r>
            <a:r>
              <a:rPr lang="en-US" sz="2800" dirty="0" smtClean="0"/>
              <a:t> in this case is not a place of defensive self-certainty but precisely its opposite.  That is, </a:t>
            </a:r>
            <a:r>
              <a:rPr lang="en-US" sz="2800" dirty="0" err="1" smtClean="0"/>
              <a:t>situatedness</a:t>
            </a:r>
            <a:r>
              <a:rPr lang="en-US" sz="2800" dirty="0" smtClean="0"/>
              <a:t> is now a very uncanny place to be… The more we know about </a:t>
            </a:r>
            <a:r>
              <a:rPr lang="en-US" sz="2800" dirty="0" err="1" smtClean="0"/>
              <a:t>hyperobjects</a:t>
            </a:r>
            <a:r>
              <a:rPr lang="en-US" sz="2800" dirty="0" smtClean="0"/>
              <a:t>, the stranger they become.” (5, 6)</a:t>
            </a:r>
          </a:p>
          <a:p>
            <a:pPr marL="0" indent="0">
              <a:buNone/>
            </a:pPr>
            <a:endParaRPr lang="en-US" sz="2800" dirty="0" smtClean="0"/>
          </a:p>
          <a:p>
            <a:r>
              <a:rPr lang="en-US" sz="2800" dirty="0" smtClean="0"/>
              <a:t>A “disorientation of scale…from slippers to energy flash…” (50)</a:t>
            </a:r>
          </a:p>
          <a:p>
            <a:pPr marL="0" indent="0">
              <a:buNone/>
            </a:pPr>
            <a:endParaRPr lang="en-US" sz="2800" dirty="0" smtClean="0"/>
          </a:p>
          <a:p>
            <a:r>
              <a:rPr lang="en-US" sz="2800" dirty="0" smtClean="0"/>
              <a:t>“As we enter the time of </a:t>
            </a:r>
            <a:r>
              <a:rPr lang="en-US" sz="2800" dirty="0" err="1" smtClean="0"/>
              <a:t>hyperobjects</a:t>
            </a:r>
            <a:r>
              <a:rPr lang="en-US" sz="2800" dirty="0" smtClean="0"/>
              <a:t>, Nature disappears and all the modern certainties that seemed to accompany it.  What remains is a vastly more complex situation that is uncanny and intimate at the same time.” (130)</a:t>
            </a:r>
          </a:p>
          <a:p>
            <a:endParaRPr lang="en-US" dirty="0"/>
          </a:p>
        </p:txBody>
      </p:sp>
    </p:spTree>
    <p:extLst>
      <p:ext uri="{BB962C8B-B14F-4D97-AF65-F5344CB8AC3E}">
        <p14:creationId xmlns:p14="http://schemas.microsoft.com/office/powerpoint/2010/main" val="2579198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More OOO: </a:t>
            </a:r>
            <a:r>
              <a:rPr lang="en-US" sz="2800" i="1" dirty="0" smtClean="0"/>
              <a:t>Unit </a:t>
            </a:r>
            <a:r>
              <a:rPr lang="en-US" sz="2800" i="1" dirty="0"/>
              <a:t>Operations: An Approach to Videogame Criticism</a:t>
            </a:r>
            <a:r>
              <a:rPr lang="en-US" sz="2800" dirty="0"/>
              <a:t> (Ian </a:t>
            </a:r>
            <a:r>
              <a:rPr lang="en-US" sz="2800" dirty="0" err="1"/>
              <a:t>Bogost</a:t>
            </a:r>
            <a:r>
              <a:rPr lang="en-US" sz="2800" dirty="0"/>
              <a:t>, 2006)</a:t>
            </a:r>
          </a:p>
        </p:txBody>
      </p:sp>
      <p:sp>
        <p:nvSpPr>
          <p:cNvPr id="3" name="Content Placeholder 2"/>
          <p:cNvSpPr>
            <a:spLocks noGrp="1"/>
          </p:cNvSpPr>
          <p:nvPr>
            <p:ph idx="1"/>
          </p:nvPr>
        </p:nvSpPr>
        <p:spPr/>
        <p:txBody>
          <a:bodyPr>
            <a:normAutofit/>
          </a:bodyPr>
          <a:lstStyle/>
          <a:p>
            <a:r>
              <a:rPr lang="en-US" sz="2400" dirty="0" smtClean="0"/>
              <a:t>“Unit operations are modes of meaning-making that privilege discrete, disconnected actions over deterministic, progressive systems.” (3)</a:t>
            </a:r>
          </a:p>
          <a:p>
            <a:r>
              <a:rPr lang="en-US" sz="2400" dirty="0" smtClean="0"/>
              <a:t>“In general, unit operations privilege function over context, instances over longevity.” (4)</a:t>
            </a:r>
          </a:p>
          <a:p>
            <a:r>
              <a:rPr lang="en-US" sz="2400" dirty="0" smtClean="0"/>
              <a:t>“…a unit is a material element, a thing. It can be…like a building block that makes up a system, or it can be autonomous, like a system itself.” (5)</a:t>
            </a:r>
          </a:p>
          <a:p>
            <a:r>
              <a:rPr lang="en-US" sz="2400" dirty="0"/>
              <a:t>i</a:t>
            </a:r>
            <a:r>
              <a:rPr lang="en-US" sz="2400" dirty="0" smtClean="0"/>
              <a:t>nspired by Graham Harman’s reading of Heidegger’s “readiness-to-hand”, which Harman names “Tool-Being”. (5) </a:t>
            </a:r>
          </a:p>
          <a:p>
            <a:endParaRPr lang="en-US" sz="2400" dirty="0"/>
          </a:p>
          <a:p>
            <a:endParaRPr lang="en-US" sz="2400" dirty="0"/>
          </a:p>
        </p:txBody>
      </p:sp>
    </p:spTree>
    <p:extLst>
      <p:ext uri="{BB962C8B-B14F-4D97-AF65-F5344CB8AC3E}">
        <p14:creationId xmlns:p14="http://schemas.microsoft.com/office/powerpoint/2010/main" val="2986735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automata” (</a:t>
            </a:r>
            <a:r>
              <a:rPr lang="en-US" dirty="0" err="1" smtClean="0"/>
              <a:t>Bogost</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sz="2400" dirty="0"/>
              <a:t>t</a:t>
            </a:r>
            <a:r>
              <a:rPr lang="en-US" sz="2400" dirty="0" smtClean="0"/>
              <a:t>erm borrowed from physicist Stephen Wolfram to illustrate the logic of unit operations: </a:t>
            </a:r>
          </a:p>
          <a:p>
            <a:pPr marL="0" indent="0">
              <a:buNone/>
            </a:pPr>
            <a:endParaRPr lang="en-US" sz="2400" dirty="0" smtClean="0"/>
          </a:p>
          <a:p>
            <a:pPr marL="0" indent="0">
              <a:buNone/>
            </a:pPr>
            <a:r>
              <a:rPr lang="en-US" sz="2400" dirty="0" smtClean="0"/>
              <a:t>	“Cellular automata are mechanized systems that perform a 	single, 	simple, isolatable task, and then transmit their output 	to… neighboring… cells [which] perform their own automation, 	transmit their output, and so forth.” (94)</a:t>
            </a:r>
          </a:p>
          <a:p>
            <a:pPr marL="0" indent="0">
              <a:buNone/>
            </a:pPr>
            <a:endParaRPr lang="en-US" sz="2400" dirty="0"/>
          </a:p>
          <a:p>
            <a:r>
              <a:rPr lang="en-US" sz="2400" dirty="0" smtClean="0"/>
              <a:t>As applied to playing a simulative videogame: “Playing a simulation means becoming engrossed in a systemic logic which connects a myriad array of causes and effects.” (</a:t>
            </a:r>
            <a:r>
              <a:rPr lang="en-US" sz="2400" dirty="0" err="1" smtClean="0"/>
              <a:t>Bogost</a:t>
            </a:r>
            <a:r>
              <a:rPr lang="en-US" sz="2400" dirty="0" smtClean="0"/>
              <a:t>, citing Friedman, 102)</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046883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Michael </a:t>
            </a:r>
            <a:r>
              <a:rPr lang="en-US" sz="3200" dirty="0" err="1" smtClean="0"/>
              <a:t>Landy</a:t>
            </a:r>
            <a:r>
              <a:rPr lang="en-US" sz="3200" dirty="0" smtClean="0"/>
              <a:t>, “Saints Alive,” </a:t>
            </a:r>
            <a:br>
              <a:rPr lang="en-US" sz="3200" dirty="0" smtClean="0"/>
            </a:br>
            <a:r>
              <a:rPr lang="en-US" sz="3200" dirty="0" smtClean="0"/>
              <a:t>National Gallery, London, May-November, 2013</a:t>
            </a:r>
            <a:endParaRPr lang="en-US" sz="3200" dirty="0"/>
          </a:p>
        </p:txBody>
      </p:sp>
      <p:pic>
        <p:nvPicPr>
          <p:cNvPr id="4" name="Content Placeholder 3"/>
          <p:cNvPicPr>
            <a:picLocks noGrp="1" noChangeAspect="1"/>
          </p:cNvPicPr>
          <p:nvPr>
            <p:ph idx="1"/>
          </p:nvPr>
        </p:nvPicPr>
        <p:blipFill>
          <a:blip r:embed="rId2"/>
          <a:srcRect l="-78354" r="-78354"/>
          <a:stretch>
            <a:fillRect/>
          </a:stretch>
        </p:blipFill>
        <p:spPr/>
      </p:pic>
    </p:spTree>
    <p:extLst>
      <p:ext uri="{BB962C8B-B14F-4D97-AF65-F5344CB8AC3E}">
        <p14:creationId xmlns:p14="http://schemas.microsoft.com/office/powerpoint/2010/main" val="1528401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Apple Chancery"/>
                <a:cs typeface="Apple Chancery"/>
              </a:rPr>
              <a:t>The End</a:t>
            </a:r>
            <a:endParaRPr lang="en-US" i="1" dirty="0">
              <a:latin typeface="Apple Chancery"/>
              <a:cs typeface="Apple Chancery"/>
            </a:endParaRPr>
          </a:p>
        </p:txBody>
      </p:sp>
      <p:sp>
        <p:nvSpPr>
          <p:cNvPr id="3" name="Content Placeholder 2"/>
          <p:cNvSpPr>
            <a:spLocks noGrp="1"/>
          </p:cNvSpPr>
          <p:nvPr>
            <p:ph idx="1"/>
          </p:nvPr>
        </p:nvSpPr>
        <p:spPr/>
        <p:txBody>
          <a:bodyPr>
            <a:normAutofit/>
          </a:bodyPr>
          <a:lstStyle/>
          <a:p>
            <a:pPr marL="0" indent="0" algn="ctr">
              <a:buNone/>
            </a:pPr>
            <a:endParaRPr lang="en-US" sz="4000" dirty="0" smtClean="0"/>
          </a:p>
          <a:p>
            <a:pPr marL="0" indent="0" algn="ctr">
              <a:buNone/>
            </a:pPr>
            <a:endParaRPr lang="en-US" sz="4000" dirty="0"/>
          </a:p>
          <a:p>
            <a:pPr marL="0" indent="0" algn="ctr">
              <a:buNone/>
            </a:pPr>
            <a:r>
              <a:rPr lang="en-US" sz="4000" dirty="0" smtClean="0"/>
              <a:t>Thank you very much!</a:t>
            </a:r>
          </a:p>
          <a:p>
            <a:pPr marL="0" indent="0" algn="ctr">
              <a:buNone/>
            </a:pPr>
            <a:endParaRPr lang="en-US" sz="4000" dirty="0"/>
          </a:p>
          <a:p>
            <a:pPr marL="0" indent="0" algn="ctr">
              <a:buNone/>
            </a:pPr>
            <a:r>
              <a:rPr lang="en-US" dirty="0" smtClean="0"/>
              <a:t>Carolyn Shapiro </a:t>
            </a:r>
            <a:r>
              <a:rPr lang="en-US" dirty="0" err="1" smtClean="0"/>
              <a:t>carolyn.shapiro@falmouth.ac.uk</a:t>
            </a:r>
            <a:endParaRPr lang="en-US" dirty="0"/>
          </a:p>
        </p:txBody>
      </p:sp>
    </p:spTree>
    <p:extLst>
      <p:ext uri="{BB962C8B-B14F-4D97-AF65-F5344CB8AC3E}">
        <p14:creationId xmlns:p14="http://schemas.microsoft.com/office/powerpoint/2010/main" val="3022944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u="sng" dirty="0">
                <a:hlinkClick r:id="rId2"/>
              </a:rPr>
              <a:t>http://www.falmouthartgallery.com/Collection/Automata_Collection</a:t>
            </a:r>
            <a:r>
              <a:rPr lang="en-GB" sz="3200" dirty="0"/>
              <a:t> </a:t>
            </a:r>
            <a:r>
              <a:rPr lang="en-US" sz="3200" dirty="0"/>
              <a:t/>
            </a:r>
            <a:br>
              <a:rPr lang="en-US" sz="3200" dirty="0"/>
            </a:br>
            <a:endParaRPr lang="en-US" sz="3200" dirty="0"/>
          </a:p>
        </p:txBody>
      </p:sp>
      <p:pic>
        <p:nvPicPr>
          <p:cNvPr id="4" name="Content Placeholder 3"/>
          <p:cNvPicPr>
            <a:picLocks noGrp="1" noChangeAspect="1"/>
          </p:cNvPicPr>
          <p:nvPr>
            <p:ph idx="1"/>
          </p:nvPr>
        </p:nvPicPr>
        <p:blipFill>
          <a:blip r:embed="rId3"/>
          <a:srcRect l="-42596" r="-42596"/>
          <a:stretch>
            <a:fillRect/>
          </a:stretch>
        </p:blipFill>
        <p:spPr/>
      </p:pic>
    </p:spTree>
    <p:extLst>
      <p:ext uri="{BB962C8B-B14F-4D97-AF65-F5344CB8AC3E}">
        <p14:creationId xmlns:p14="http://schemas.microsoft.com/office/powerpoint/2010/main" val="3763049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philosophical gloss of </a:t>
            </a:r>
            <a:r>
              <a:rPr lang="en-US" i="1" dirty="0" smtClean="0"/>
              <a:t>automaton</a:t>
            </a:r>
            <a:r>
              <a:rPr lang="en-US" sz="2800" dirty="0" smtClean="0"/>
              <a:t> </a:t>
            </a:r>
            <a:br>
              <a:rPr lang="en-US" sz="2800" dirty="0" smtClean="0"/>
            </a:br>
            <a:r>
              <a:rPr lang="en-US" sz="2800" dirty="0" smtClean="0"/>
              <a:t>(as ambivalent and ironic figure)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smtClean="0"/>
              <a:t>To be considered: </a:t>
            </a:r>
          </a:p>
          <a:p>
            <a:r>
              <a:rPr lang="en-US" sz="2400" dirty="0" smtClean="0"/>
              <a:t>Catherine Liu, </a:t>
            </a:r>
            <a:r>
              <a:rPr lang="en-US" sz="2400" i="1" dirty="0" smtClean="0"/>
              <a:t>Copy Machines: Taking Notes for the Automaton</a:t>
            </a:r>
            <a:r>
              <a:rPr lang="en-US" sz="2400" dirty="0" smtClean="0"/>
              <a:t>, (U. of Minnesota P, 2000)</a:t>
            </a:r>
          </a:p>
          <a:p>
            <a:r>
              <a:rPr lang="en-US" sz="2400" dirty="0" smtClean="0"/>
              <a:t>Liu/Walter Benjamin/Mick </a:t>
            </a:r>
            <a:r>
              <a:rPr lang="en-US" sz="2400" dirty="0" err="1" smtClean="0"/>
              <a:t>Taussig</a:t>
            </a:r>
            <a:r>
              <a:rPr lang="en-US" sz="2400" dirty="0" smtClean="0"/>
              <a:t>/Mark </a:t>
            </a:r>
            <a:r>
              <a:rPr lang="en-US" sz="2400" dirty="0" err="1" smtClean="0"/>
              <a:t>Sussman</a:t>
            </a:r>
            <a:r>
              <a:rPr lang="en-US" sz="2400" dirty="0" smtClean="0"/>
              <a:t>, “Theses on the Philosophy of History” ([1950], 1969)</a:t>
            </a:r>
          </a:p>
          <a:p>
            <a:r>
              <a:rPr lang="en-US" sz="2400" dirty="0" smtClean="0"/>
              <a:t>Paul </a:t>
            </a:r>
            <a:r>
              <a:rPr lang="en-US" sz="2400" dirty="0" err="1" smtClean="0"/>
              <a:t>DeMan</a:t>
            </a:r>
            <a:r>
              <a:rPr lang="en-US" sz="2400" dirty="0" smtClean="0"/>
              <a:t>/J.J. Rousseau, </a:t>
            </a:r>
            <a:r>
              <a:rPr lang="en-US" sz="2400" i="1" dirty="0" err="1" smtClean="0"/>
              <a:t>l’effet</a:t>
            </a:r>
            <a:r>
              <a:rPr lang="en-US" sz="2400" i="1" dirty="0" smtClean="0"/>
              <a:t> </a:t>
            </a:r>
            <a:r>
              <a:rPr lang="en-US" sz="2400" i="1" dirty="0" err="1" smtClean="0"/>
              <a:t>machinal</a:t>
            </a:r>
            <a:r>
              <a:rPr lang="en-US" sz="2400" dirty="0" smtClean="0"/>
              <a:t>  (</a:t>
            </a:r>
            <a:r>
              <a:rPr lang="en-US" sz="2400" i="1" dirty="0" smtClean="0"/>
              <a:t>Confessions</a:t>
            </a:r>
            <a:r>
              <a:rPr lang="en-US" sz="2400" dirty="0" smtClean="0"/>
              <a:t>, 1782)</a:t>
            </a:r>
          </a:p>
          <a:p>
            <a:r>
              <a:rPr lang="en-US" sz="2400" i="1" dirty="0" smtClean="0"/>
              <a:t>Stupidity</a:t>
            </a:r>
            <a:r>
              <a:rPr lang="en-US" sz="2400" dirty="0" smtClean="0"/>
              <a:t> (A. </a:t>
            </a:r>
            <a:r>
              <a:rPr lang="en-US" sz="2400" dirty="0" err="1" smtClean="0"/>
              <a:t>Ronell</a:t>
            </a:r>
            <a:r>
              <a:rPr lang="en-US" sz="2400" dirty="0" smtClean="0"/>
              <a:t>, U. of Illinois P, 2002)</a:t>
            </a:r>
          </a:p>
          <a:p>
            <a:r>
              <a:rPr lang="en-US" sz="2400" dirty="0" smtClean="0"/>
              <a:t>Jeremy Bentham, (</a:t>
            </a:r>
            <a:r>
              <a:rPr lang="en-US" sz="2400" i="1" dirty="0" smtClean="0"/>
              <a:t>Theories of Fiction</a:t>
            </a:r>
            <a:r>
              <a:rPr lang="en-US" sz="2400" dirty="0" smtClean="0"/>
              <a:t>, 1814-1832)</a:t>
            </a:r>
          </a:p>
          <a:p>
            <a:r>
              <a:rPr lang="en-US" sz="2400" dirty="0" smtClean="0"/>
              <a:t>Jacques </a:t>
            </a:r>
            <a:r>
              <a:rPr lang="en-US" sz="2400" dirty="0" err="1" smtClean="0"/>
              <a:t>Lacan</a:t>
            </a:r>
            <a:r>
              <a:rPr lang="en-US" sz="2400" dirty="0"/>
              <a:t> </a:t>
            </a:r>
            <a:r>
              <a:rPr lang="en-US" sz="2400" dirty="0" smtClean="0"/>
              <a:t>(</a:t>
            </a:r>
            <a:r>
              <a:rPr lang="en-US" sz="2400" i="1" dirty="0" smtClean="0"/>
              <a:t>The Ethics of Psychoanalysis</a:t>
            </a:r>
            <a:r>
              <a:rPr lang="en-US" sz="2400" dirty="0" smtClean="0"/>
              <a:t>, 1959-60; </a:t>
            </a:r>
            <a:r>
              <a:rPr lang="en-US" sz="2400" i="1" dirty="0" smtClean="0"/>
              <a:t>The Four Fundamental Concepts of Psycho-Analysis</a:t>
            </a:r>
            <a:r>
              <a:rPr lang="en-US" sz="2400" dirty="0" smtClean="0"/>
              <a:t>, 1973)</a:t>
            </a:r>
          </a:p>
          <a:p>
            <a:pPr marL="0" indent="0">
              <a:buNone/>
            </a:pPr>
            <a:endParaRPr lang="en-US" sz="2400" dirty="0" smtClean="0"/>
          </a:p>
          <a:p>
            <a:endParaRPr lang="en-US" sz="2400" dirty="0"/>
          </a:p>
        </p:txBody>
      </p:sp>
    </p:spTree>
    <p:extLst>
      <p:ext uri="{BB962C8B-B14F-4D97-AF65-F5344CB8AC3E}">
        <p14:creationId xmlns:p14="http://schemas.microsoft.com/office/powerpoint/2010/main" val="4288882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“Happiness” and linguistic performativity</a:t>
            </a:r>
            <a:endParaRPr lang="en-US" dirty="0"/>
          </a:p>
        </p:txBody>
      </p:sp>
      <p:sp>
        <p:nvSpPr>
          <p:cNvPr id="3" name="Content Placeholder 2"/>
          <p:cNvSpPr>
            <a:spLocks noGrp="1"/>
          </p:cNvSpPr>
          <p:nvPr>
            <p:ph idx="1"/>
          </p:nvPr>
        </p:nvSpPr>
        <p:spPr/>
        <p:txBody>
          <a:bodyPr>
            <a:normAutofit/>
          </a:bodyPr>
          <a:lstStyle/>
          <a:p>
            <a:r>
              <a:rPr lang="en-US" dirty="0" smtClean="0"/>
              <a:t>J.L. Austin, </a:t>
            </a:r>
            <a:r>
              <a:rPr lang="en-US" i="1" dirty="0" smtClean="0"/>
              <a:t>How to do things with words</a:t>
            </a:r>
            <a:r>
              <a:rPr lang="en-US" dirty="0" smtClean="0"/>
              <a:t>, (Oxford and Harvard, 1955)</a:t>
            </a:r>
          </a:p>
          <a:p>
            <a:pPr marL="0" indent="0">
              <a:buNone/>
            </a:pPr>
            <a:r>
              <a:rPr lang="en-US" dirty="0" smtClean="0"/>
              <a:t>{language as </a:t>
            </a:r>
            <a:r>
              <a:rPr lang="en-US" dirty="0" err="1" smtClean="0"/>
              <a:t>performative</a:t>
            </a:r>
            <a:r>
              <a:rPr lang="en-US" dirty="0" smtClean="0"/>
              <a:t>, felicitous operation}</a:t>
            </a:r>
          </a:p>
          <a:p>
            <a:endParaRPr lang="en-US" dirty="0" smtClean="0"/>
          </a:p>
          <a:p>
            <a:r>
              <a:rPr lang="en-US" dirty="0" smtClean="0"/>
              <a:t>H.L.A. Hart: Legal Positivism (Oxford, 1950s)</a:t>
            </a:r>
          </a:p>
          <a:p>
            <a:pPr marL="0" indent="0">
              <a:buNone/>
            </a:pPr>
            <a:r>
              <a:rPr lang="en-US" dirty="0" smtClean="0"/>
              <a:t>{is law autonomous of morals?} </a:t>
            </a:r>
            <a:endParaRPr lang="en-US" dirty="0"/>
          </a:p>
        </p:txBody>
      </p:sp>
    </p:spTree>
    <p:extLst>
      <p:ext uri="{BB962C8B-B14F-4D97-AF65-F5344CB8AC3E}">
        <p14:creationId xmlns:p14="http://schemas.microsoft.com/office/powerpoint/2010/main" val="2486301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Automaton and </a:t>
            </a:r>
            <a:r>
              <a:rPr lang="en-US" i="1" dirty="0" smtClean="0"/>
              <a:t>movement</a:t>
            </a:r>
            <a:endParaRPr lang="en-US" dirty="0"/>
          </a:p>
        </p:txBody>
      </p:sp>
      <p:sp>
        <p:nvSpPr>
          <p:cNvPr id="3" name="Content Placeholder 2"/>
          <p:cNvSpPr>
            <a:spLocks noGrp="1"/>
          </p:cNvSpPr>
          <p:nvPr>
            <p:ph idx="1"/>
          </p:nvPr>
        </p:nvSpPr>
        <p:spPr/>
        <p:txBody>
          <a:bodyPr/>
          <a:lstStyle/>
          <a:p>
            <a:r>
              <a:rPr lang="en-US" dirty="0" smtClean="0"/>
              <a:t>Aristotle, </a:t>
            </a:r>
            <a:r>
              <a:rPr lang="en-US" i="1" dirty="0" smtClean="0"/>
              <a:t>De </a:t>
            </a:r>
            <a:r>
              <a:rPr lang="en-US" i="1" dirty="0" err="1" smtClean="0"/>
              <a:t>Motu</a:t>
            </a:r>
            <a:r>
              <a:rPr lang="en-US" i="1" dirty="0" smtClean="0"/>
              <a:t> </a:t>
            </a:r>
            <a:r>
              <a:rPr lang="en-US" i="1" dirty="0" err="1" smtClean="0"/>
              <a:t>Animalium</a:t>
            </a:r>
            <a:endParaRPr lang="en-US" i="1" dirty="0" smtClean="0"/>
          </a:p>
          <a:p>
            <a:pPr marL="0" indent="0">
              <a:buNone/>
            </a:pPr>
            <a:endParaRPr lang="en-US" dirty="0" smtClean="0"/>
          </a:p>
          <a:p>
            <a:r>
              <a:rPr lang="en-US" dirty="0" err="1" smtClean="0"/>
              <a:t>Jentsch</a:t>
            </a:r>
            <a:r>
              <a:rPr lang="en-US" dirty="0" smtClean="0"/>
              <a:t> versus Freud on The Uncanny</a:t>
            </a:r>
          </a:p>
          <a:p>
            <a:pPr marL="0" indent="0">
              <a:buNone/>
            </a:pPr>
            <a:endParaRPr lang="en-US" dirty="0"/>
          </a:p>
        </p:txBody>
      </p:sp>
    </p:spTree>
    <p:extLst>
      <p:ext uri="{BB962C8B-B14F-4D97-AF65-F5344CB8AC3E}">
        <p14:creationId xmlns:p14="http://schemas.microsoft.com/office/powerpoint/2010/main" val="902794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Oriented Ontology</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Timothy Morton, </a:t>
            </a:r>
            <a:r>
              <a:rPr lang="en-US" sz="2800" i="1" dirty="0" err="1" smtClean="0"/>
              <a:t>Hyperobjects</a:t>
            </a:r>
            <a:r>
              <a:rPr lang="en-US" sz="2800" i="1" dirty="0" smtClean="0"/>
              <a:t>: Philosophy and Ecology after the End of the World</a:t>
            </a:r>
            <a:r>
              <a:rPr lang="en-US" sz="2800" dirty="0" smtClean="0"/>
              <a:t> (U. of Minnesota P, 2013)</a:t>
            </a:r>
          </a:p>
          <a:p>
            <a:r>
              <a:rPr lang="en-US" sz="2800" dirty="0" smtClean="0"/>
              <a:t>Ian </a:t>
            </a:r>
            <a:r>
              <a:rPr lang="en-US" sz="2800" dirty="0" err="1" smtClean="0"/>
              <a:t>Bogost</a:t>
            </a:r>
            <a:r>
              <a:rPr lang="en-US" sz="2800" dirty="0" smtClean="0"/>
              <a:t>, </a:t>
            </a:r>
            <a:r>
              <a:rPr lang="en-US" sz="2800" i="1" dirty="0" smtClean="0"/>
              <a:t>Unit Operations: An Approach to Videogame Criticism</a:t>
            </a:r>
            <a:r>
              <a:rPr lang="en-US" sz="2800" dirty="0" smtClean="0"/>
              <a:t>, The MIT Press, 2006)</a:t>
            </a:r>
          </a:p>
          <a:p>
            <a:r>
              <a:rPr lang="en-US" sz="2800" dirty="0" smtClean="0"/>
              <a:t>inspired by Graham Harman, </a:t>
            </a:r>
            <a:r>
              <a:rPr lang="en-US" sz="2800" i="1" dirty="0" smtClean="0"/>
              <a:t>Tool-Being: </a:t>
            </a:r>
            <a:r>
              <a:rPr lang="en-US" sz="2800" baseline="30000" dirty="0" smtClean="0"/>
              <a:t> </a:t>
            </a:r>
            <a:r>
              <a:rPr lang="en-US" sz="2800" i="1" dirty="0"/>
              <a:t>Heidegger and the Metaphysics of Objects </a:t>
            </a:r>
            <a:r>
              <a:rPr lang="en-US" sz="2800" dirty="0" smtClean="0"/>
              <a:t>(Open Court Publishing, 2002)</a:t>
            </a:r>
          </a:p>
          <a:p>
            <a:r>
              <a:rPr lang="en-US" sz="2800" dirty="0" smtClean="0"/>
              <a:t>OOO totally breaks down the relationship between Being and Thinking (a humanist assumption)  </a:t>
            </a:r>
          </a:p>
          <a:p>
            <a:endParaRPr lang="en-US" dirty="0"/>
          </a:p>
          <a:p>
            <a:endParaRPr lang="en-US" dirty="0"/>
          </a:p>
          <a:p>
            <a:endParaRPr lang="en-US" dirty="0"/>
          </a:p>
        </p:txBody>
      </p:sp>
    </p:spTree>
    <p:extLst>
      <p:ext uri="{BB962C8B-B14F-4D97-AF65-F5344CB8AC3E}">
        <p14:creationId xmlns:p14="http://schemas.microsoft.com/office/powerpoint/2010/main" val="1430914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400" dirty="0"/>
              <a:t>“automaton”: highly discursive figure in the </a:t>
            </a:r>
            <a:r>
              <a:rPr lang="en-GB" sz="2400" dirty="0" smtClean="0"/>
              <a:t>18</a:t>
            </a:r>
            <a:r>
              <a:rPr lang="en-GB" sz="2400" baseline="30000" dirty="0" smtClean="0"/>
              <a:t>th</a:t>
            </a:r>
            <a:r>
              <a:rPr lang="en-GB" sz="2400" dirty="0" smtClean="0"/>
              <a:t> </a:t>
            </a:r>
            <a:r>
              <a:rPr lang="en-GB" sz="2400" dirty="0"/>
              <a:t>century; </a:t>
            </a:r>
            <a:r>
              <a:rPr lang="en-GB" sz="2400" dirty="0" smtClean="0"/>
              <a:t>						ambivalent</a:t>
            </a:r>
            <a:endParaRPr lang="en-US" dirty="0"/>
          </a:p>
        </p:txBody>
      </p:sp>
      <p:sp>
        <p:nvSpPr>
          <p:cNvPr id="3" name="Content Placeholder 2"/>
          <p:cNvSpPr>
            <a:spLocks noGrp="1"/>
          </p:cNvSpPr>
          <p:nvPr>
            <p:ph idx="1"/>
          </p:nvPr>
        </p:nvSpPr>
        <p:spPr>
          <a:xfrm>
            <a:off x="457200" y="1627554"/>
            <a:ext cx="8229600" cy="4782913"/>
          </a:xfrm>
        </p:spPr>
        <p:txBody>
          <a:bodyPr>
            <a:normAutofit fontScale="25000" lnSpcReduction="20000"/>
          </a:bodyPr>
          <a:lstStyle/>
          <a:p>
            <a:r>
              <a:rPr lang="en-GB" sz="8000" dirty="0"/>
              <a:t>automata constructed by </a:t>
            </a:r>
            <a:r>
              <a:rPr lang="en-GB" sz="8000" dirty="0" err="1"/>
              <a:t>Vaucanson</a:t>
            </a:r>
            <a:r>
              <a:rPr lang="en-GB" sz="8000" dirty="0"/>
              <a:t>  (mechanical digesting duck, etc. 1730s/40s)</a:t>
            </a:r>
          </a:p>
          <a:p>
            <a:endParaRPr lang="en-GB" sz="8000" dirty="0"/>
          </a:p>
          <a:p>
            <a:r>
              <a:rPr lang="en-GB" sz="8000" dirty="0" smtClean="0"/>
              <a:t>La </a:t>
            </a:r>
            <a:r>
              <a:rPr lang="en-GB" sz="8000" dirty="0" err="1"/>
              <a:t>Mettrie</a:t>
            </a:r>
            <a:r>
              <a:rPr lang="en-GB" sz="8000" dirty="0"/>
              <a:t>: </a:t>
            </a:r>
            <a:r>
              <a:rPr lang="en-GB" sz="8000" i="1" dirty="0" err="1"/>
              <a:t>L’Homme</a:t>
            </a:r>
            <a:r>
              <a:rPr lang="en-GB" sz="8000" i="1" dirty="0"/>
              <a:t>-Machine</a:t>
            </a:r>
            <a:r>
              <a:rPr lang="en-GB" sz="8000" dirty="0"/>
              <a:t> (1747): “The human body is a self-winding machine, a living representation in perpetual motion.”; </a:t>
            </a:r>
            <a:r>
              <a:rPr lang="en-GB" sz="8000" i="1" dirty="0"/>
              <a:t>Discourse on</a:t>
            </a:r>
            <a:r>
              <a:rPr lang="en-GB" sz="8000" dirty="0"/>
              <a:t> </a:t>
            </a:r>
            <a:r>
              <a:rPr lang="en-GB" sz="8000" i="1" dirty="0"/>
              <a:t>Happiness </a:t>
            </a:r>
            <a:r>
              <a:rPr lang="en-GB" sz="8000" dirty="0"/>
              <a:t>(1748) (a materialist view on Happiness</a:t>
            </a:r>
            <a:r>
              <a:rPr lang="en-GB" sz="8000" dirty="0" smtClean="0"/>
              <a:t>)</a:t>
            </a:r>
          </a:p>
          <a:p>
            <a:pPr marL="0" indent="0">
              <a:buNone/>
            </a:pPr>
            <a:endParaRPr lang="en-GB" sz="8000" dirty="0"/>
          </a:p>
          <a:p>
            <a:r>
              <a:rPr lang="en-GB" sz="8000" dirty="0" smtClean="0"/>
              <a:t>E.T.A. Hoffman, “The Sandman”– Olympia (1817)</a:t>
            </a:r>
            <a:endParaRPr lang="en-GB" sz="8000" dirty="0"/>
          </a:p>
          <a:p>
            <a:endParaRPr lang="en-GB" sz="8000" dirty="0"/>
          </a:p>
          <a:p>
            <a:r>
              <a:rPr lang="en-GB" sz="8000" dirty="0" smtClean="0"/>
              <a:t>Bentham:  </a:t>
            </a:r>
            <a:r>
              <a:rPr lang="en-GB" sz="8000" dirty="0"/>
              <a:t>the automaton </a:t>
            </a:r>
            <a:r>
              <a:rPr lang="en-GB" sz="8000" dirty="0" smtClean="0"/>
              <a:t>acts as if it had a “</a:t>
            </a:r>
            <a:r>
              <a:rPr lang="en-GB" sz="8000" dirty="0"/>
              <a:t>mind” of its </a:t>
            </a:r>
            <a:r>
              <a:rPr lang="en-GB" sz="8000" dirty="0" smtClean="0"/>
              <a:t>own; propagates “pestilential fiction”.  (late 18</a:t>
            </a:r>
            <a:r>
              <a:rPr lang="en-GB" sz="8000" baseline="30000" dirty="0" smtClean="0"/>
              <a:t>th</a:t>
            </a:r>
            <a:r>
              <a:rPr lang="en-GB" sz="8000" dirty="0" smtClean="0"/>
              <a:t> into early 19</a:t>
            </a:r>
            <a:r>
              <a:rPr lang="en-GB" sz="8000" baseline="30000" dirty="0" smtClean="0"/>
              <a:t>th</a:t>
            </a:r>
            <a:r>
              <a:rPr lang="en-GB" sz="8000" dirty="0" smtClean="0"/>
              <a:t> century)</a:t>
            </a:r>
            <a:endParaRPr lang="en-GB" sz="8000" dirty="0"/>
          </a:p>
          <a:p>
            <a:endParaRPr lang="en-GB" sz="8000" dirty="0"/>
          </a:p>
          <a:p>
            <a:r>
              <a:rPr lang="en-GB" sz="8000" dirty="0"/>
              <a:t>anxiety: that </a:t>
            </a:r>
            <a:r>
              <a:rPr lang="en-GB" sz="8000" dirty="0" smtClean="0"/>
              <a:t>humans become automatons: </a:t>
            </a:r>
            <a:r>
              <a:rPr lang="en-GB" sz="8000" i="1" dirty="0"/>
              <a:t>“</a:t>
            </a:r>
            <a:r>
              <a:rPr lang="en-GB" sz="8000" i="1" dirty="0" err="1"/>
              <a:t>L’effet</a:t>
            </a:r>
            <a:r>
              <a:rPr lang="en-GB" sz="8000" i="1" dirty="0"/>
              <a:t> </a:t>
            </a:r>
            <a:r>
              <a:rPr lang="en-GB" sz="8000" i="1" dirty="0" err="1"/>
              <a:t>machinal</a:t>
            </a:r>
            <a:r>
              <a:rPr lang="en-GB" sz="8000" dirty="0"/>
              <a:t>” --(Rousseau, </a:t>
            </a:r>
            <a:r>
              <a:rPr lang="en-GB" sz="8000" i="1" dirty="0"/>
              <a:t>Confessions</a:t>
            </a:r>
            <a:r>
              <a:rPr lang="en-GB" sz="8000" dirty="0"/>
              <a:t>)– </a:t>
            </a:r>
            <a:r>
              <a:rPr lang="en-GB" sz="8000" dirty="0" smtClean="0"/>
              <a:t>(De </a:t>
            </a:r>
            <a:r>
              <a:rPr lang="en-GB" sz="8000" dirty="0" err="1" smtClean="0"/>
              <a:t>Manian</a:t>
            </a:r>
            <a:r>
              <a:rPr lang="en-GB" sz="8000" dirty="0" smtClean="0"/>
              <a:t> prototype)  </a:t>
            </a:r>
            <a:endParaRPr lang="en-GB" sz="8000" i="1" dirty="0"/>
          </a:p>
          <a:p>
            <a:pPr marL="0" indent="0">
              <a:buNone/>
            </a:pPr>
            <a:endParaRPr lang="en-GB" sz="8000" dirty="0"/>
          </a:p>
          <a:p>
            <a:endParaRPr lang="en-US" dirty="0"/>
          </a:p>
        </p:txBody>
      </p:sp>
    </p:spTree>
    <p:extLst>
      <p:ext uri="{BB962C8B-B14F-4D97-AF65-F5344CB8AC3E}">
        <p14:creationId xmlns:p14="http://schemas.microsoft.com/office/powerpoint/2010/main" val="2831422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TotalTime>
  <Words>1610</Words>
  <Application>Microsoft Office PowerPoint</Application>
  <PresentationFormat>On-screen Show (4:3)</PresentationFormat>
  <Paragraphs>181</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Apple Chancery</vt:lpstr>
      <vt:lpstr>Arial</vt:lpstr>
      <vt:lpstr>Calibri</vt:lpstr>
      <vt:lpstr>Wingdings</vt:lpstr>
      <vt:lpstr>Office Theme</vt:lpstr>
      <vt:lpstr>Performing Objects/ Performing Philosophy</vt:lpstr>
      <vt:lpstr>“Performing Objects” </vt:lpstr>
      <vt:lpstr>http://performingobjectsconference.co.uk</vt:lpstr>
      <vt:lpstr>http://www.falmouthartgallery.com/Collection/Automata_Collection  </vt:lpstr>
      <vt:lpstr>A philosophical gloss of automaton  (as ambivalent and ironic figure)</vt:lpstr>
      <vt:lpstr>“Happiness” and linguistic performativity</vt:lpstr>
      <vt:lpstr>Automaton and movement</vt:lpstr>
      <vt:lpstr>Object Oriented Ontology</vt:lpstr>
      <vt:lpstr>“automaton”: highly discursive figure in the 18th century;       ambivalent</vt:lpstr>
      <vt:lpstr>Wolfgang De Kempelin’s automaton Chess-Player  (built 1769, circulated through mid-19th century) “It was a false automaton which by itself caused more talk than all the others put together, and also acquired a European reputation.” Alfred Chapius and Edmond Droz, Automata: A Historical and Technological Study, 1958, as cited by Catherine Liu.</vt:lpstr>
      <vt:lpstr>Walter Benjamin, “Theses on the Philosophy of History” </vt:lpstr>
      <vt:lpstr> Catherine Liu, Copy Machines: Taking Notes for the Automaton, (U. of Minnesota P, 2000)   </vt:lpstr>
      <vt:lpstr>Liu on critical “manipulation” of a text, according to Bénichou:</vt:lpstr>
      <vt:lpstr>Catherine Liu on the “stupidity” of the automaton</vt:lpstr>
      <vt:lpstr>Mark Sussman theorizes the “suspension of disbelief” in the chess-playing automaton:</vt:lpstr>
      <vt:lpstr>Benjamin’s radical anti-metaphysics (as explained by Sussman):</vt:lpstr>
      <vt:lpstr>Movement signifies “reality”</vt:lpstr>
      <vt:lpstr>Jentsch emphasizes doubt in relation to movement as part of the Uncanny– in relation to the automaton (Olympia)</vt:lpstr>
      <vt:lpstr>The Uncanny Valley (diagram by Masahiro Mori, 1970, courtesy of Timothy Morton.   “With ecological awareness…everything in your world starts to slip into the uncanny valley, whose sides are infinite and slick.  It’s more like an uncanny charnel ground…full of…people…some of whom are humans, some of whom aren’t…” (Hyperobjects, 132) </vt:lpstr>
      <vt:lpstr>Aristotle, De Motu Animalium:</vt:lpstr>
      <vt:lpstr>Joan Copjec reading Aristotle on automaton:</vt:lpstr>
      <vt:lpstr>Joan Copjec reading Lacan on automaton:</vt:lpstr>
      <vt:lpstr> “Tuché and Automaton,” The Four Fundamentals of Psychoanalysis,” [1973] (1981)</vt:lpstr>
      <vt:lpstr>automaton configures primary detachment for Lacan– (the detachment through which the subject performs).</vt:lpstr>
      <vt:lpstr>Language, Happiness, and automaton</vt:lpstr>
      <vt:lpstr>Crossovers between Bentham and  J.L. Austin on “happiness”</vt:lpstr>
      <vt:lpstr>Lacan: big fan of Bentham</vt:lpstr>
      <vt:lpstr>Jeremy Bentham configures language as “automaton”:</vt:lpstr>
      <vt:lpstr>“l’effet machinal”: language as fiction  </vt:lpstr>
      <vt:lpstr> Ronell on De Man on Rousseau’s l’effet machinal : </vt:lpstr>
      <vt:lpstr>Bentham also links motion to the “automaton” of fiction/language.  </vt:lpstr>
      <vt:lpstr>Object Oriented Ontology: hyperobjects</vt:lpstr>
      <vt:lpstr>“hyperobjects” </vt:lpstr>
      <vt:lpstr>More OOO: Unit Operations: An Approach to Videogame Criticism (Ian Bogost, 2006)</vt:lpstr>
      <vt:lpstr>“cellular automata” (Bogost)</vt:lpstr>
      <vt:lpstr>Michael Landy, “Saints Alive,”  National Gallery, London, May-November, 2013</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Performing Objects/ Performing Philosophy</dc:title>
  <dc:creator>Carolyn Shapiro</dc:creator>
  <cp:lastModifiedBy>Shapiro, Carolyn</cp:lastModifiedBy>
  <cp:revision>133</cp:revision>
  <dcterms:created xsi:type="dcterms:W3CDTF">2015-03-26T11:49:44Z</dcterms:created>
  <dcterms:modified xsi:type="dcterms:W3CDTF">2017-03-02T10:16:55Z</dcterms:modified>
</cp:coreProperties>
</file>